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294" r:id="rId3"/>
    <p:sldId id="312" r:id="rId4"/>
    <p:sldId id="293" r:id="rId5"/>
    <p:sldId id="307" r:id="rId6"/>
    <p:sldId id="308" r:id="rId7"/>
    <p:sldId id="309" r:id="rId8"/>
    <p:sldId id="305" r:id="rId9"/>
    <p:sldId id="260" r:id="rId10"/>
    <p:sldId id="261" r:id="rId11"/>
    <p:sldId id="296" r:id="rId12"/>
    <p:sldId id="297" r:id="rId13"/>
    <p:sldId id="262" r:id="rId14"/>
    <p:sldId id="306" r:id="rId15"/>
    <p:sldId id="264" r:id="rId16"/>
    <p:sldId id="265" r:id="rId17"/>
    <p:sldId id="300" r:id="rId18"/>
    <p:sldId id="269" r:id="rId19"/>
    <p:sldId id="268" r:id="rId20"/>
    <p:sldId id="298" r:id="rId21"/>
    <p:sldId id="270" r:id="rId22"/>
    <p:sldId id="301" r:id="rId23"/>
    <p:sldId id="31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304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03" r:id="rId42"/>
    <p:sldId id="289" r:id="rId43"/>
    <p:sldId id="290" r:id="rId44"/>
    <p:sldId id="291" r:id="rId45"/>
    <p:sldId id="292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lfstream" id="{D79A2085-3161-460A-BF88-10D8603B4E7F}">
          <p14:sldIdLst>
            <p14:sldId id="294"/>
            <p14:sldId id="312"/>
            <p14:sldId id="293"/>
            <p14:sldId id="307"/>
            <p14:sldId id="308"/>
          </p14:sldIdLst>
        </p14:section>
        <p14:section name="Gulfstream" id="{C35B5BE6-B7A2-4417-8FF5-EA92BD459319}">
          <p14:sldIdLst>
            <p14:sldId id="309"/>
            <p14:sldId id="305"/>
            <p14:sldId id="260"/>
            <p14:sldId id="261"/>
            <p14:sldId id="296"/>
            <p14:sldId id="297"/>
            <p14:sldId id="262"/>
            <p14:sldId id="306"/>
            <p14:sldId id="264"/>
            <p14:sldId id="265"/>
            <p14:sldId id="300"/>
            <p14:sldId id="269"/>
            <p14:sldId id="268"/>
            <p14:sldId id="298"/>
            <p14:sldId id="270"/>
          </p14:sldIdLst>
        </p14:section>
        <p14:section name="JSCap" id="{ECDCE9AC-B2AF-41B2-93C6-933AEE3DC376}">
          <p14:sldIdLst>
            <p14:sldId id="301"/>
            <p14:sldId id="31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304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303"/>
            <p14:sldId id="289"/>
            <p14:sldId id="290"/>
            <p14:sldId id="291"/>
            <p14:sldId id="292"/>
          </p14:sldIdLst>
        </p14:section>
        <p14:section name="Summary" id="{CB17CC4C-0545-44E1-A78B-0528FE909452}">
          <p14:sldIdLst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4"/>
    <a:srgbClr val="EAE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972" autoAdjust="0"/>
    <p:restoredTop sz="94660"/>
  </p:normalViewPr>
  <p:slideViewPr>
    <p:cSldViewPr>
      <p:cViewPr>
        <p:scale>
          <a:sx n="80" d="100"/>
          <a:sy n="80" d="100"/>
        </p:scale>
        <p:origin x="-106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Internal:Users:sammyg:Desktop:Work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Internal:Users:sammyg:Desktop:Work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Internal:Users:sammyg:Research:jsipta_paper:trunk:Data:final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home </c:v>
                </c:pt>
              </c:strCache>
            </c:strRef>
          </c:tx>
          <c:invertIfNegative val="0"/>
          <c:val>
            <c:numRef>
              <c:f>Sheet1!$G$3:$K$3</c:f>
              <c:numCache>
                <c:formatCode>General</c:formatCode>
                <c:ptCount val="5"/>
                <c:pt idx="0">
                  <c:v>5.0000000000000001E-3</c:v>
                </c:pt>
                <c:pt idx="1">
                  <c:v>7.0000000000000001E-3</c:v>
                </c:pt>
                <c:pt idx="2">
                  <c:v>1.4999999999999999E-2</c:v>
                </c:pt>
                <c:pt idx="3">
                  <c:v>5.0000000000000001E-3</c:v>
                </c:pt>
                <c:pt idx="4">
                  <c:v>6.0000000000000001E-3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friends </c:v>
                </c:pt>
              </c:strCache>
            </c:strRef>
          </c:tx>
          <c:invertIfNegative val="0"/>
          <c:val>
            <c:numRef>
              <c:f>Sheet1!$G$4:$K$4</c:f>
              <c:numCache>
                <c:formatCode>General</c:formatCode>
                <c:ptCount val="5"/>
                <c:pt idx="0">
                  <c:v>0.55400000000000005</c:v>
                </c:pt>
                <c:pt idx="1">
                  <c:v>0.56399999999999995</c:v>
                </c:pt>
                <c:pt idx="2">
                  <c:v>1.133</c:v>
                </c:pt>
                <c:pt idx="3">
                  <c:v>0.45</c:v>
                </c:pt>
                <c:pt idx="4">
                  <c:v>0.45400000000000001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inbox </c:v>
                </c:pt>
              </c:strCache>
            </c:strRef>
          </c:tx>
          <c:invertIfNegative val="0"/>
          <c:val>
            <c:numRef>
              <c:f>Sheet1!$G$5:$K$5</c:f>
              <c:numCache>
                <c:formatCode>General</c:formatCode>
                <c:ptCount val="5"/>
                <c:pt idx="0">
                  <c:v>1.022</c:v>
                </c:pt>
                <c:pt idx="1">
                  <c:v>1.0349999999999999</c:v>
                </c:pt>
                <c:pt idx="2">
                  <c:v>2.0750000000000002</c:v>
                </c:pt>
                <c:pt idx="3">
                  <c:v>0.82699999999999996</c:v>
                </c:pt>
                <c:pt idx="4">
                  <c:v>0.83199999999999996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profile </c:v>
                </c:pt>
              </c:strCache>
            </c:strRef>
          </c:tx>
          <c:invertIfNegative val="0"/>
          <c:val>
            <c:numRef>
              <c:f>Sheet1!$G$6:$K$6</c:f>
              <c:numCache>
                <c:formatCode>General</c:formatCode>
                <c:ptCount val="5"/>
                <c:pt idx="0">
                  <c:v>3.3109999999999991</c:v>
                </c:pt>
                <c:pt idx="1">
                  <c:v>3.323</c:v>
                </c:pt>
                <c:pt idx="2">
                  <c:v>6.6519999999999984</c:v>
                </c:pt>
                <c:pt idx="3">
                  <c:v>2.6579999999999999</c:v>
                </c:pt>
                <c:pt idx="4">
                  <c:v>2.6629999999999998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33888"/>
        <c:axId val="88372736"/>
      </c:barChart>
      <c:catAx>
        <c:axId val="83733888"/>
        <c:scaling>
          <c:orientation val="minMax"/>
        </c:scaling>
        <c:delete val="1"/>
        <c:axPos val="b"/>
        <c:majorTickMark val="out"/>
        <c:minorTickMark val="none"/>
        <c:tickLblPos val="nextTo"/>
        <c:crossAx val="88372736"/>
        <c:crosses val="autoZero"/>
        <c:auto val="1"/>
        <c:lblAlgn val="ctr"/>
        <c:lblOffset val="100"/>
        <c:noMultiLvlLbl val="0"/>
      </c:catAx>
      <c:valAx>
        <c:axId val="883727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3733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home </c:v>
                </c:pt>
              </c:strCache>
            </c:strRef>
          </c:tx>
          <c:invertIfNegative val="0"/>
          <c:val>
            <c:numRef>
              <c:f>Sheet1!$B$3:$F$3</c:f>
              <c:numCache>
                <c:formatCode>General</c:formatCode>
                <c:ptCount val="5"/>
                <c:pt idx="0">
                  <c:v>0.54100000000000004</c:v>
                </c:pt>
                <c:pt idx="1">
                  <c:v>0.28999999999999998</c:v>
                </c:pt>
                <c:pt idx="2">
                  <c:v>0.29099999999999998</c:v>
                </c:pt>
                <c:pt idx="3">
                  <c:v>0.11899999999999999</c:v>
                </c:pt>
                <c:pt idx="4">
                  <c:v>0.121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friends </c:v>
                </c:pt>
              </c:strCache>
            </c:strRef>
          </c:tx>
          <c:invertIfNegative val="0"/>
          <c:val>
            <c:numRef>
              <c:f>Sheet1!$B$4:$F$4</c:f>
              <c:numCache>
                <c:formatCode>General</c:formatCode>
                <c:ptCount val="5"/>
                <c:pt idx="0">
                  <c:v>38.082999999999998</c:v>
                </c:pt>
                <c:pt idx="1">
                  <c:v>20.46</c:v>
                </c:pt>
                <c:pt idx="2">
                  <c:v>20.469000000000001</c:v>
                </c:pt>
                <c:pt idx="3">
                  <c:v>8.516</c:v>
                </c:pt>
                <c:pt idx="4">
                  <c:v>8.5299999999999994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inbox </c:v>
                </c:pt>
              </c:strCache>
            </c:strRef>
          </c:tx>
          <c:invertIfNegative val="0"/>
          <c:val>
            <c:numRef>
              <c:f>Sheet1!$B$5:$F$5</c:f>
              <c:numCache>
                <c:formatCode>General</c:formatCode>
                <c:ptCount val="5"/>
                <c:pt idx="0">
                  <c:v>69.684999999999974</c:v>
                </c:pt>
                <c:pt idx="1">
                  <c:v>37.439</c:v>
                </c:pt>
                <c:pt idx="2">
                  <c:v>37.451000000000001</c:v>
                </c:pt>
                <c:pt idx="3">
                  <c:v>15.589</c:v>
                </c:pt>
                <c:pt idx="4">
                  <c:v>15.606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profile </c:v>
                </c:pt>
              </c:strCache>
            </c:strRef>
          </c:tx>
          <c:invertIfNegative val="0"/>
          <c:val>
            <c:numRef>
              <c:f>Sheet1!$B$6:$F$6</c:f>
              <c:numCache>
                <c:formatCode>General</c:formatCode>
                <c:ptCount val="5"/>
                <c:pt idx="0">
                  <c:v>223.029</c:v>
                </c:pt>
                <c:pt idx="1">
                  <c:v>119.833</c:v>
                </c:pt>
                <c:pt idx="2">
                  <c:v>119.845</c:v>
                </c:pt>
                <c:pt idx="3">
                  <c:v>49.92</c:v>
                </c:pt>
                <c:pt idx="4">
                  <c:v>49.936999999999998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443136"/>
        <c:axId val="154731648"/>
      </c:barChart>
      <c:catAx>
        <c:axId val="15444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154731648"/>
        <c:crosses val="autoZero"/>
        <c:auto val="1"/>
        <c:lblAlgn val="ctr"/>
        <c:lblOffset val="100"/>
        <c:noMultiLvlLbl val="0"/>
      </c:catAx>
      <c:valAx>
        <c:axId val="154731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44431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tradeoff!$C$1</c:f>
              <c:strCache>
                <c:ptCount val="1"/>
                <c:pt idx="0">
                  <c:v>Gulfstream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name>Gulfstream</c:name>
            <c:spPr>
              <a:ln w="60325">
                <a:solidFill>
                  <a:schemeClr val="accent1"/>
                </a:solidFill>
              </a:ln>
            </c:spPr>
            <c:trendlineType val="power"/>
            <c:dispRSqr val="0"/>
            <c:dispEq val="0"/>
          </c:trendline>
          <c:xVal>
            <c:numRef>
              <c:f>tradeoff!$B$2:$B$145</c:f>
              <c:numCache>
                <c:formatCode>#,##0</c:formatCode>
                <c:ptCount val="144"/>
                <c:pt idx="0">
                  <c:v>54488</c:v>
                </c:pt>
                <c:pt idx="1">
                  <c:v>30746</c:v>
                </c:pt>
                <c:pt idx="2">
                  <c:v>30394</c:v>
                </c:pt>
                <c:pt idx="3">
                  <c:v>38331</c:v>
                </c:pt>
                <c:pt idx="4">
                  <c:v>30690</c:v>
                </c:pt>
                <c:pt idx="5">
                  <c:v>32107</c:v>
                </c:pt>
                <c:pt idx="6">
                  <c:v>53932</c:v>
                </c:pt>
                <c:pt idx="7">
                  <c:v>57128</c:v>
                </c:pt>
                <c:pt idx="8">
                  <c:v>32528</c:v>
                </c:pt>
                <c:pt idx="9">
                  <c:v>61692</c:v>
                </c:pt>
                <c:pt idx="10">
                  <c:v>43928</c:v>
                </c:pt>
                <c:pt idx="11">
                  <c:v>69213</c:v>
                </c:pt>
                <c:pt idx="12">
                  <c:v>32048</c:v>
                </c:pt>
                <c:pt idx="13">
                  <c:v>30315</c:v>
                </c:pt>
                <c:pt idx="14">
                  <c:v>31441</c:v>
                </c:pt>
                <c:pt idx="15">
                  <c:v>34997</c:v>
                </c:pt>
                <c:pt idx="16">
                  <c:v>30337</c:v>
                </c:pt>
                <c:pt idx="17">
                  <c:v>31778</c:v>
                </c:pt>
                <c:pt idx="18">
                  <c:v>36383</c:v>
                </c:pt>
                <c:pt idx="19">
                  <c:v>31441</c:v>
                </c:pt>
                <c:pt idx="20">
                  <c:v>32711</c:v>
                </c:pt>
                <c:pt idx="21">
                  <c:v>30946</c:v>
                </c:pt>
                <c:pt idx="22">
                  <c:v>40523</c:v>
                </c:pt>
                <c:pt idx="23">
                  <c:v>41288</c:v>
                </c:pt>
                <c:pt idx="24">
                  <c:v>31265</c:v>
                </c:pt>
                <c:pt idx="25">
                  <c:v>36168</c:v>
                </c:pt>
                <c:pt idx="26">
                  <c:v>32158</c:v>
                </c:pt>
                <c:pt idx="27">
                  <c:v>52728</c:v>
                </c:pt>
                <c:pt idx="28">
                  <c:v>33610</c:v>
                </c:pt>
                <c:pt idx="29">
                  <c:v>33432</c:v>
                </c:pt>
                <c:pt idx="30">
                  <c:v>58008</c:v>
                </c:pt>
                <c:pt idx="31">
                  <c:v>47330</c:v>
                </c:pt>
                <c:pt idx="32">
                  <c:v>35318</c:v>
                </c:pt>
                <c:pt idx="33">
                  <c:v>36199</c:v>
                </c:pt>
                <c:pt idx="34">
                  <c:v>45688</c:v>
                </c:pt>
                <c:pt idx="35">
                  <c:v>36978</c:v>
                </c:pt>
                <c:pt idx="36">
                  <c:v>30563</c:v>
                </c:pt>
                <c:pt idx="37">
                  <c:v>32276</c:v>
                </c:pt>
                <c:pt idx="38">
                  <c:v>32357</c:v>
                </c:pt>
                <c:pt idx="39">
                  <c:v>38656</c:v>
                </c:pt>
                <c:pt idx="40">
                  <c:v>39631</c:v>
                </c:pt>
                <c:pt idx="41">
                  <c:v>33014</c:v>
                </c:pt>
                <c:pt idx="42">
                  <c:v>31701</c:v>
                </c:pt>
                <c:pt idx="43">
                  <c:v>31081</c:v>
                </c:pt>
                <c:pt idx="44">
                  <c:v>38476</c:v>
                </c:pt>
                <c:pt idx="45">
                  <c:v>31757</c:v>
                </c:pt>
                <c:pt idx="46">
                  <c:v>30912</c:v>
                </c:pt>
                <c:pt idx="47">
                  <c:v>30986</c:v>
                </c:pt>
                <c:pt idx="48">
                  <c:v>46568</c:v>
                </c:pt>
                <c:pt idx="49">
                  <c:v>31909</c:v>
                </c:pt>
                <c:pt idx="50">
                  <c:v>34689</c:v>
                </c:pt>
                <c:pt idx="51">
                  <c:v>30456</c:v>
                </c:pt>
                <c:pt idx="52">
                  <c:v>32828</c:v>
                </c:pt>
                <c:pt idx="53">
                  <c:v>31233</c:v>
                </c:pt>
                <c:pt idx="54">
                  <c:v>36622</c:v>
                </c:pt>
                <c:pt idx="55">
                  <c:v>31168</c:v>
                </c:pt>
                <c:pt idx="56">
                  <c:v>42802</c:v>
                </c:pt>
                <c:pt idx="57">
                  <c:v>30928</c:v>
                </c:pt>
                <c:pt idx="58">
                  <c:v>33658</c:v>
                </c:pt>
                <c:pt idx="59">
                  <c:v>41468</c:v>
                </c:pt>
                <c:pt idx="60">
                  <c:v>34946</c:v>
                </c:pt>
                <c:pt idx="61">
                  <c:v>33520</c:v>
                </c:pt>
                <c:pt idx="62">
                  <c:v>48328</c:v>
                </c:pt>
                <c:pt idx="63">
                  <c:v>32109</c:v>
                </c:pt>
                <c:pt idx="64">
                  <c:v>32359</c:v>
                </c:pt>
                <c:pt idx="65">
                  <c:v>35786</c:v>
                </c:pt>
                <c:pt idx="66">
                  <c:v>31998</c:v>
                </c:pt>
                <c:pt idx="67">
                  <c:v>50088</c:v>
                </c:pt>
                <c:pt idx="68">
                  <c:v>34633</c:v>
                </c:pt>
                <c:pt idx="69">
                  <c:v>31799</c:v>
                </c:pt>
                <c:pt idx="70">
                  <c:v>30979</c:v>
                </c:pt>
                <c:pt idx="71">
                  <c:v>44808</c:v>
                </c:pt>
                <c:pt idx="72">
                  <c:v>31265</c:v>
                </c:pt>
                <c:pt idx="73">
                  <c:v>31265</c:v>
                </c:pt>
                <c:pt idx="74">
                  <c:v>41344</c:v>
                </c:pt>
                <c:pt idx="75">
                  <c:v>67916</c:v>
                </c:pt>
                <c:pt idx="76">
                  <c:v>36059</c:v>
                </c:pt>
                <c:pt idx="77">
                  <c:v>32204</c:v>
                </c:pt>
                <c:pt idx="78">
                  <c:v>39528</c:v>
                </c:pt>
                <c:pt idx="79">
                  <c:v>31365</c:v>
                </c:pt>
                <c:pt idx="80">
                  <c:v>31674</c:v>
                </c:pt>
                <c:pt idx="81">
                  <c:v>33222</c:v>
                </c:pt>
                <c:pt idx="82">
                  <c:v>48797</c:v>
                </c:pt>
                <c:pt idx="83">
                  <c:v>34171</c:v>
                </c:pt>
                <c:pt idx="84">
                  <c:v>34488</c:v>
                </c:pt>
                <c:pt idx="85">
                  <c:v>32522</c:v>
                </c:pt>
                <c:pt idx="86">
                  <c:v>41475</c:v>
                </c:pt>
                <c:pt idx="87">
                  <c:v>55793</c:v>
                </c:pt>
                <c:pt idx="88">
                  <c:v>56248</c:v>
                </c:pt>
                <c:pt idx="89">
                  <c:v>42168</c:v>
                </c:pt>
                <c:pt idx="90">
                  <c:v>31871</c:v>
                </c:pt>
                <c:pt idx="91">
                  <c:v>30449</c:v>
                </c:pt>
                <c:pt idx="92">
                  <c:v>32844</c:v>
                </c:pt>
                <c:pt idx="93">
                  <c:v>32455</c:v>
                </c:pt>
                <c:pt idx="94">
                  <c:v>37965</c:v>
                </c:pt>
                <c:pt idx="95">
                  <c:v>61832</c:v>
                </c:pt>
                <c:pt idx="96">
                  <c:v>87481</c:v>
                </c:pt>
                <c:pt idx="97">
                  <c:v>65154</c:v>
                </c:pt>
                <c:pt idx="98">
                  <c:v>43048</c:v>
                </c:pt>
                <c:pt idx="99">
                  <c:v>50424</c:v>
                </c:pt>
                <c:pt idx="100">
                  <c:v>31697</c:v>
                </c:pt>
                <c:pt idx="101">
                  <c:v>31634</c:v>
                </c:pt>
                <c:pt idx="102">
                  <c:v>107301</c:v>
                </c:pt>
                <c:pt idx="103">
                  <c:v>48136</c:v>
                </c:pt>
                <c:pt idx="104">
                  <c:v>50968</c:v>
                </c:pt>
                <c:pt idx="105">
                  <c:v>32881</c:v>
                </c:pt>
                <c:pt idx="106">
                  <c:v>36272</c:v>
                </c:pt>
                <c:pt idx="107">
                  <c:v>53608</c:v>
                </c:pt>
                <c:pt idx="108">
                  <c:v>49208</c:v>
                </c:pt>
                <c:pt idx="109">
                  <c:v>38317</c:v>
                </c:pt>
                <c:pt idx="110">
                  <c:v>31317</c:v>
                </c:pt>
                <c:pt idx="111">
                  <c:v>38331</c:v>
                </c:pt>
                <c:pt idx="112">
                  <c:v>51848</c:v>
                </c:pt>
                <c:pt idx="113">
                  <c:v>34445</c:v>
                </c:pt>
                <c:pt idx="114">
                  <c:v>33952</c:v>
                </c:pt>
                <c:pt idx="115">
                  <c:v>33684</c:v>
                </c:pt>
                <c:pt idx="116">
                  <c:v>30378</c:v>
                </c:pt>
                <c:pt idx="117">
                  <c:v>30325</c:v>
                </c:pt>
                <c:pt idx="118">
                  <c:v>155224</c:v>
                </c:pt>
                <c:pt idx="119">
                  <c:v>46712</c:v>
                </c:pt>
                <c:pt idx="120">
                  <c:v>42327</c:v>
                </c:pt>
                <c:pt idx="121">
                  <c:v>30916</c:v>
                </c:pt>
                <c:pt idx="122">
                  <c:v>37520</c:v>
                </c:pt>
                <c:pt idx="123">
                  <c:v>30612</c:v>
                </c:pt>
                <c:pt idx="124">
                  <c:v>33476</c:v>
                </c:pt>
                <c:pt idx="125">
                  <c:v>40408</c:v>
                </c:pt>
                <c:pt idx="126">
                  <c:v>45043</c:v>
                </c:pt>
                <c:pt idx="127">
                  <c:v>58647</c:v>
                </c:pt>
                <c:pt idx="128">
                  <c:v>30356</c:v>
                </c:pt>
                <c:pt idx="129">
                  <c:v>32310</c:v>
                </c:pt>
                <c:pt idx="130">
                  <c:v>37808</c:v>
                </c:pt>
                <c:pt idx="131">
                  <c:v>32147</c:v>
                </c:pt>
                <c:pt idx="132">
                  <c:v>55368</c:v>
                </c:pt>
                <c:pt idx="133">
                  <c:v>47448</c:v>
                </c:pt>
                <c:pt idx="134">
                  <c:v>38488</c:v>
                </c:pt>
                <c:pt idx="135">
                  <c:v>30534</c:v>
                </c:pt>
                <c:pt idx="136">
                  <c:v>38648</c:v>
                </c:pt>
                <c:pt idx="137">
                  <c:v>36148</c:v>
                </c:pt>
                <c:pt idx="138">
                  <c:v>34125</c:v>
                </c:pt>
                <c:pt idx="139">
                  <c:v>31191</c:v>
                </c:pt>
                <c:pt idx="140">
                  <c:v>41959</c:v>
                </c:pt>
                <c:pt idx="141">
                  <c:v>35521</c:v>
                </c:pt>
                <c:pt idx="142">
                  <c:v>34246</c:v>
                </c:pt>
                <c:pt idx="143">
                  <c:v>30800</c:v>
                </c:pt>
              </c:numCache>
            </c:numRef>
          </c:xVal>
          <c:yVal>
            <c:numRef>
              <c:f>tradeoff!$C$2:$C$145</c:f>
              <c:numCache>
                <c:formatCode>#,##0</c:formatCode>
                <c:ptCount val="144"/>
                <c:pt idx="0">
                  <c:v>1119</c:v>
                </c:pt>
                <c:pt idx="1">
                  <c:v>52</c:v>
                </c:pt>
                <c:pt idx="2">
                  <c:v>43</c:v>
                </c:pt>
                <c:pt idx="3">
                  <c:v>7975</c:v>
                </c:pt>
                <c:pt idx="4">
                  <c:v>50</c:v>
                </c:pt>
                <c:pt idx="5">
                  <c:v>169</c:v>
                </c:pt>
                <c:pt idx="6">
                  <c:v>290844</c:v>
                </c:pt>
                <c:pt idx="7">
                  <c:v>1284</c:v>
                </c:pt>
                <c:pt idx="8">
                  <c:v>213</c:v>
                </c:pt>
                <c:pt idx="9">
                  <c:v>21720</c:v>
                </c:pt>
                <c:pt idx="10">
                  <c:v>580</c:v>
                </c:pt>
                <c:pt idx="11">
                  <c:v>5425</c:v>
                </c:pt>
                <c:pt idx="12">
                  <c:v>291</c:v>
                </c:pt>
                <c:pt idx="13">
                  <c:v>47</c:v>
                </c:pt>
                <c:pt idx="14">
                  <c:v>58</c:v>
                </c:pt>
                <c:pt idx="15">
                  <c:v>1375</c:v>
                </c:pt>
                <c:pt idx="16">
                  <c:v>33</c:v>
                </c:pt>
                <c:pt idx="17">
                  <c:v>161</c:v>
                </c:pt>
                <c:pt idx="18">
                  <c:v>380</c:v>
                </c:pt>
                <c:pt idx="19">
                  <c:v>56</c:v>
                </c:pt>
                <c:pt idx="20">
                  <c:v>673</c:v>
                </c:pt>
                <c:pt idx="21">
                  <c:v>50</c:v>
                </c:pt>
                <c:pt idx="22">
                  <c:v>2223</c:v>
                </c:pt>
                <c:pt idx="23">
                  <c:v>465</c:v>
                </c:pt>
                <c:pt idx="24">
                  <c:v>158</c:v>
                </c:pt>
                <c:pt idx="25">
                  <c:v>2736</c:v>
                </c:pt>
                <c:pt idx="26">
                  <c:v>208</c:v>
                </c:pt>
                <c:pt idx="27">
                  <c:v>1012</c:v>
                </c:pt>
                <c:pt idx="28">
                  <c:v>76</c:v>
                </c:pt>
                <c:pt idx="29">
                  <c:v>4709</c:v>
                </c:pt>
                <c:pt idx="30">
                  <c:v>1352</c:v>
                </c:pt>
                <c:pt idx="31">
                  <c:v>55987</c:v>
                </c:pt>
                <c:pt idx="32">
                  <c:v>218</c:v>
                </c:pt>
                <c:pt idx="33">
                  <c:v>987</c:v>
                </c:pt>
                <c:pt idx="34">
                  <c:v>655</c:v>
                </c:pt>
                <c:pt idx="35">
                  <c:v>275</c:v>
                </c:pt>
                <c:pt idx="36">
                  <c:v>50</c:v>
                </c:pt>
                <c:pt idx="37">
                  <c:v>163</c:v>
                </c:pt>
                <c:pt idx="38">
                  <c:v>1604</c:v>
                </c:pt>
                <c:pt idx="39">
                  <c:v>19939</c:v>
                </c:pt>
                <c:pt idx="40">
                  <c:v>3250</c:v>
                </c:pt>
                <c:pt idx="41">
                  <c:v>954</c:v>
                </c:pt>
                <c:pt idx="42">
                  <c:v>198</c:v>
                </c:pt>
                <c:pt idx="43">
                  <c:v>167</c:v>
                </c:pt>
                <c:pt idx="44">
                  <c:v>4842</c:v>
                </c:pt>
                <c:pt idx="45">
                  <c:v>1194</c:v>
                </c:pt>
                <c:pt idx="46">
                  <c:v>80</c:v>
                </c:pt>
                <c:pt idx="47">
                  <c:v>63</c:v>
                </c:pt>
                <c:pt idx="48">
                  <c:v>686</c:v>
                </c:pt>
                <c:pt idx="49">
                  <c:v>1634</c:v>
                </c:pt>
                <c:pt idx="50">
                  <c:v>209</c:v>
                </c:pt>
                <c:pt idx="51">
                  <c:v>44</c:v>
                </c:pt>
                <c:pt idx="52">
                  <c:v>120</c:v>
                </c:pt>
                <c:pt idx="53">
                  <c:v>84</c:v>
                </c:pt>
                <c:pt idx="54">
                  <c:v>19008</c:v>
                </c:pt>
                <c:pt idx="55">
                  <c:v>63</c:v>
                </c:pt>
                <c:pt idx="56">
                  <c:v>1709</c:v>
                </c:pt>
                <c:pt idx="57">
                  <c:v>76</c:v>
                </c:pt>
                <c:pt idx="58">
                  <c:v>142</c:v>
                </c:pt>
                <c:pt idx="59">
                  <c:v>7913</c:v>
                </c:pt>
                <c:pt idx="60">
                  <c:v>2790</c:v>
                </c:pt>
                <c:pt idx="61">
                  <c:v>692</c:v>
                </c:pt>
                <c:pt idx="62">
                  <c:v>792</c:v>
                </c:pt>
                <c:pt idx="63">
                  <c:v>111</c:v>
                </c:pt>
                <c:pt idx="64">
                  <c:v>259</c:v>
                </c:pt>
                <c:pt idx="65">
                  <c:v>110</c:v>
                </c:pt>
                <c:pt idx="66">
                  <c:v>92</c:v>
                </c:pt>
                <c:pt idx="67">
                  <c:v>988</c:v>
                </c:pt>
                <c:pt idx="68">
                  <c:v>375</c:v>
                </c:pt>
                <c:pt idx="69">
                  <c:v>67</c:v>
                </c:pt>
                <c:pt idx="70">
                  <c:v>76</c:v>
                </c:pt>
                <c:pt idx="71">
                  <c:v>612</c:v>
                </c:pt>
                <c:pt idx="72">
                  <c:v>181</c:v>
                </c:pt>
                <c:pt idx="73">
                  <c:v>73</c:v>
                </c:pt>
                <c:pt idx="74">
                  <c:v>42652</c:v>
                </c:pt>
                <c:pt idx="75">
                  <c:v>30550</c:v>
                </c:pt>
                <c:pt idx="76">
                  <c:v>40485</c:v>
                </c:pt>
                <c:pt idx="77">
                  <c:v>181</c:v>
                </c:pt>
                <c:pt idx="78">
                  <c:v>374</c:v>
                </c:pt>
                <c:pt idx="79">
                  <c:v>76</c:v>
                </c:pt>
                <c:pt idx="80">
                  <c:v>182</c:v>
                </c:pt>
                <c:pt idx="81">
                  <c:v>821</c:v>
                </c:pt>
                <c:pt idx="82">
                  <c:v>38302</c:v>
                </c:pt>
                <c:pt idx="83">
                  <c:v>1120</c:v>
                </c:pt>
                <c:pt idx="84">
                  <c:v>181</c:v>
                </c:pt>
                <c:pt idx="85">
                  <c:v>338</c:v>
                </c:pt>
                <c:pt idx="86">
                  <c:v>198659</c:v>
                </c:pt>
                <c:pt idx="87">
                  <c:v>57932</c:v>
                </c:pt>
                <c:pt idx="88">
                  <c:v>1227</c:v>
                </c:pt>
                <c:pt idx="89">
                  <c:v>508</c:v>
                </c:pt>
                <c:pt idx="90">
                  <c:v>253</c:v>
                </c:pt>
                <c:pt idx="91">
                  <c:v>39</c:v>
                </c:pt>
                <c:pt idx="92">
                  <c:v>75</c:v>
                </c:pt>
                <c:pt idx="93">
                  <c:v>824</c:v>
                </c:pt>
                <c:pt idx="94">
                  <c:v>41065</c:v>
                </c:pt>
                <c:pt idx="95">
                  <c:v>170623</c:v>
                </c:pt>
                <c:pt idx="96">
                  <c:v>669</c:v>
                </c:pt>
                <c:pt idx="97">
                  <c:v>150449</c:v>
                </c:pt>
                <c:pt idx="98">
                  <c:v>529</c:v>
                </c:pt>
                <c:pt idx="99">
                  <c:v>42693</c:v>
                </c:pt>
                <c:pt idx="100">
                  <c:v>178</c:v>
                </c:pt>
                <c:pt idx="101">
                  <c:v>277</c:v>
                </c:pt>
                <c:pt idx="102">
                  <c:v>30</c:v>
                </c:pt>
                <c:pt idx="103">
                  <c:v>54580</c:v>
                </c:pt>
                <c:pt idx="104">
                  <c:v>920</c:v>
                </c:pt>
                <c:pt idx="105">
                  <c:v>72</c:v>
                </c:pt>
                <c:pt idx="106">
                  <c:v>4775</c:v>
                </c:pt>
                <c:pt idx="107">
                  <c:v>1034</c:v>
                </c:pt>
                <c:pt idx="108">
                  <c:v>842</c:v>
                </c:pt>
                <c:pt idx="109">
                  <c:v>32813</c:v>
                </c:pt>
                <c:pt idx="110">
                  <c:v>1174</c:v>
                </c:pt>
                <c:pt idx="111">
                  <c:v>4435</c:v>
                </c:pt>
                <c:pt idx="112">
                  <c:v>968</c:v>
                </c:pt>
                <c:pt idx="113">
                  <c:v>1422</c:v>
                </c:pt>
                <c:pt idx="114">
                  <c:v>335</c:v>
                </c:pt>
                <c:pt idx="115">
                  <c:v>2039</c:v>
                </c:pt>
                <c:pt idx="116">
                  <c:v>39</c:v>
                </c:pt>
                <c:pt idx="117">
                  <c:v>37</c:v>
                </c:pt>
                <c:pt idx="118">
                  <c:v>657</c:v>
                </c:pt>
                <c:pt idx="119">
                  <c:v>16053</c:v>
                </c:pt>
                <c:pt idx="120">
                  <c:v>6668</c:v>
                </c:pt>
                <c:pt idx="121">
                  <c:v>983</c:v>
                </c:pt>
                <c:pt idx="122">
                  <c:v>4692</c:v>
                </c:pt>
                <c:pt idx="123">
                  <c:v>45</c:v>
                </c:pt>
                <c:pt idx="124">
                  <c:v>109</c:v>
                </c:pt>
                <c:pt idx="125">
                  <c:v>422</c:v>
                </c:pt>
                <c:pt idx="126">
                  <c:v>42673</c:v>
                </c:pt>
                <c:pt idx="127">
                  <c:v>626327</c:v>
                </c:pt>
                <c:pt idx="128">
                  <c:v>37</c:v>
                </c:pt>
                <c:pt idx="129">
                  <c:v>110</c:v>
                </c:pt>
                <c:pt idx="130">
                  <c:v>321</c:v>
                </c:pt>
                <c:pt idx="131">
                  <c:v>78</c:v>
                </c:pt>
                <c:pt idx="132">
                  <c:v>1154</c:v>
                </c:pt>
                <c:pt idx="133">
                  <c:v>718</c:v>
                </c:pt>
                <c:pt idx="134">
                  <c:v>18814</c:v>
                </c:pt>
                <c:pt idx="135">
                  <c:v>46</c:v>
                </c:pt>
                <c:pt idx="136">
                  <c:v>347</c:v>
                </c:pt>
                <c:pt idx="137">
                  <c:v>239</c:v>
                </c:pt>
                <c:pt idx="138">
                  <c:v>102</c:v>
                </c:pt>
                <c:pt idx="139">
                  <c:v>1016</c:v>
                </c:pt>
                <c:pt idx="140">
                  <c:v>33716</c:v>
                </c:pt>
                <c:pt idx="141">
                  <c:v>1120</c:v>
                </c:pt>
                <c:pt idx="142">
                  <c:v>934</c:v>
                </c:pt>
                <c:pt idx="143">
                  <c:v>50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tradeoff!$D$1</c:f>
              <c:strCache>
                <c:ptCount val="1"/>
                <c:pt idx="0">
                  <c:v>Full Analysis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name>Full Analysis</c:name>
            <c:spPr>
              <a:ln w="60325">
                <a:solidFill>
                  <a:schemeClr val="accent2"/>
                </a:solidFill>
                <a:prstDash val="dash"/>
              </a:ln>
            </c:spPr>
            <c:trendlineType val="power"/>
            <c:dispRSqr val="0"/>
            <c:dispEq val="0"/>
          </c:trendline>
          <c:xVal>
            <c:numRef>
              <c:f>tradeoff!$B$2:$B$145</c:f>
              <c:numCache>
                <c:formatCode>#,##0</c:formatCode>
                <c:ptCount val="144"/>
                <c:pt idx="0">
                  <c:v>54488</c:v>
                </c:pt>
                <c:pt idx="1">
                  <c:v>30746</c:v>
                </c:pt>
                <c:pt idx="2">
                  <c:v>30394</c:v>
                </c:pt>
                <c:pt idx="3">
                  <c:v>38331</c:v>
                </c:pt>
                <c:pt idx="4">
                  <c:v>30690</c:v>
                </c:pt>
                <c:pt idx="5">
                  <c:v>32107</c:v>
                </c:pt>
                <c:pt idx="6">
                  <c:v>53932</c:v>
                </c:pt>
                <c:pt idx="7">
                  <c:v>57128</c:v>
                </c:pt>
                <c:pt idx="8">
                  <c:v>32528</c:v>
                </c:pt>
                <c:pt idx="9">
                  <c:v>61692</c:v>
                </c:pt>
                <c:pt idx="10">
                  <c:v>43928</c:v>
                </c:pt>
                <c:pt idx="11">
                  <c:v>69213</c:v>
                </c:pt>
                <c:pt idx="12">
                  <c:v>32048</c:v>
                </c:pt>
                <c:pt idx="13">
                  <c:v>30315</c:v>
                </c:pt>
                <c:pt idx="14">
                  <c:v>31441</c:v>
                </c:pt>
                <c:pt idx="15">
                  <c:v>34997</c:v>
                </c:pt>
                <c:pt idx="16">
                  <c:v>30337</c:v>
                </c:pt>
                <c:pt idx="17">
                  <c:v>31778</c:v>
                </c:pt>
                <c:pt idx="18">
                  <c:v>36383</c:v>
                </c:pt>
                <c:pt idx="19">
                  <c:v>31441</c:v>
                </c:pt>
                <c:pt idx="20">
                  <c:v>32711</c:v>
                </c:pt>
                <c:pt idx="21">
                  <c:v>30946</c:v>
                </c:pt>
                <c:pt idx="22">
                  <c:v>40523</c:v>
                </c:pt>
                <c:pt idx="23">
                  <c:v>41288</c:v>
                </c:pt>
                <c:pt idx="24">
                  <c:v>31265</c:v>
                </c:pt>
                <c:pt idx="25">
                  <c:v>36168</c:v>
                </c:pt>
                <c:pt idx="26">
                  <c:v>32158</c:v>
                </c:pt>
                <c:pt idx="27">
                  <c:v>52728</c:v>
                </c:pt>
                <c:pt idx="28">
                  <c:v>33610</c:v>
                </c:pt>
                <c:pt idx="29">
                  <c:v>33432</c:v>
                </c:pt>
                <c:pt idx="30">
                  <c:v>58008</c:v>
                </c:pt>
                <c:pt idx="31">
                  <c:v>47330</c:v>
                </c:pt>
                <c:pt idx="32">
                  <c:v>35318</c:v>
                </c:pt>
                <c:pt idx="33">
                  <c:v>36199</c:v>
                </c:pt>
                <c:pt idx="34">
                  <c:v>45688</c:v>
                </c:pt>
                <c:pt idx="35">
                  <c:v>36978</c:v>
                </c:pt>
                <c:pt idx="36">
                  <c:v>30563</c:v>
                </c:pt>
                <c:pt idx="37">
                  <c:v>32276</c:v>
                </c:pt>
                <c:pt idx="38">
                  <c:v>32357</c:v>
                </c:pt>
                <c:pt idx="39">
                  <c:v>38656</c:v>
                </c:pt>
                <c:pt idx="40">
                  <c:v>39631</c:v>
                </c:pt>
                <c:pt idx="41">
                  <c:v>33014</c:v>
                </c:pt>
                <c:pt idx="42">
                  <c:v>31701</c:v>
                </c:pt>
                <c:pt idx="43">
                  <c:v>31081</c:v>
                </c:pt>
                <c:pt idx="44">
                  <c:v>38476</c:v>
                </c:pt>
                <c:pt idx="45">
                  <c:v>31757</c:v>
                </c:pt>
                <c:pt idx="46">
                  <c:v>30912</c:v>
                </c:pt>
                <c:pt idx="47">
                  <c:v>30986</c:v>
                </c:pt>
                <c:pt idx="48">
                  <c:v>46568</c:v>
                </c:pt>
                <c:pt idx="49">
                  <c:v>31909</c:v>
                </c:pt>
                <c:pt idx="50">
                  <c:v>34689</c:v>
                </c:pt>
                <c:pt idx="51">
                  <c:v>30456</c:v>
                </c:pt>
                <c:pt idx="52">
                  <c:v>32828</c:v>
                </c:pt>
                <c:pt idx="53">
                  <c:v>31233</c:v>
                </c:pt>
                <c:pt idx="54">
                  <c:v>36622</c:v>
                </c:pt>
                <c:pt idx="55">
                  <c:v>31168</c:v>
                </c:pt>
                <c:pt idx="56">
                  <c:v>42802</c:v>
                </c:pt>
                <c:pt idx="57">
                  <c:v>30928</c:v>
                </c:pt>
                <c:pt idx="58">
                  <c:v>33658</c:v>
                </c:pt>
                <c:pt idx="59">
                  <c:v>41468</c:v>
                </c:pt>
                <c:pt idx="60">
                  <c:v>34946</c:v>
                </c:pt>
                <c:pt idx="61">
                  <c:v>33520</c:v>
                </c:pt>
                <c:pt idx="62">
                  <c:v>48328</c:v>
                </c:pt>
                <c:pt idx="63">
                  <c:v>32109</c:v>
                </c:pt>
                <c:pt idx="64">
                  <c:v>32359</c:v>
                </c:pt>
                <c:pt idx="65">
                  <c:v>35786</c:v>
                </c:pt>
                <c:pt idx="66">
                  <c:v>31998</c:v>
                </c:pt>
                <c:pt idx="67">
                  <c:v>50088</c:v>
                </c:pt>
                <c:pt idx="68">
                  <c:v>34633</c:v>
                </c:pt>
                <c:pt idx="69">
                  <c:v>31799</c:v>
                </c:pt>
                <c:pt idx="70">
                  <c:v>30979</c:v>
                </c:pt>
                <c:pt idx="71">
                  <c:v>44808</c:v>
                </c:pt>
                <c:pt idx="72">
                  <c:v>31265</c:v>
                </c:pt>
                <c:pt idx="73">
                  <c:v>31265</c:v>
                </c:pt>
                <c:pt idx="74">
                  <c:v>41344</c:v>
                </c:pt>
                <c:pt idx="75">
                  <c:v>67916</c:v>
                </c:pt>
                <c:pt idx="76">
                  <c:v>36059</c:v>
                </c:pt>
                <c:pt idx="77">
                  <c:v>32204</c:v>
                </c:pt>
                <c:pt idx="78">
                  <c:v>39528</c:v>
                </c:pt>
                <c:pt idx="79">
                  <c:v>31365</c:v>
                </c:pt>
                <c:pt idx="80">
                  <c:v>31674</c:v>
                </c:pt>
                <c:pt idx="81">
                  <c:v>33222</c:v>
                </c:pt>
                <c:pt idx="82">
                  <c:v>48797</c:v>
                </c:pt>
                <c:pt idx="83">
                  <c:v>34171</c:v>
                </c:pt>
                <c:pt idx="84">
                  <c:v>34488</c:v>
                </c:pt>
                <c:pt idx="85">
                  <c:v>32522</c:v>
                </c:pt>
                <c:pt idx="86">
                  <c:v>41475</c:v>
                </c:pt>
                <c:pt idx="87">
                  <c:v>55793</c:v>
                </c:pt>
                <c:pt idx="88">
                  <c:v>56248</c:v>
                </c:pt>
                <c:pt idx="89">
                  <c:v>42168</c:v>
                </c:pt>
                <c:pt idx="90">
                  <c:v>31871</c:v>
                </c:pt>
                <c:pt idx="91">
                  <c:v>30449</c:v>
                </c:pt>
                <c:pt idx="92">
                  <c:v>32844</c:v>
                </c:pt>
                <c:pt idx="93">
                  <c:v>32455</c:v>
                </c:pt>
                <c:pt idx="94">
                  <c:v>37965</c:v>
                </c:pt>
                <c:pt idx="95">
                  <c:v>61832</c:v>
                </c:pt>
                <c:pt idx="96">
                  <c:v>87481</c:v>
                </c:pt>
                <c:pt idx="97">
                  <c:v>65154</c:v>
                </c:pt>
                <c:pt idx="98">
                  <c:v>43048</c:v>
                </c:pt>
                <c:pt idx="99">
                  <c:v>50424</c:v>
                </c:pt>
                <c:pt idx="100">
                  <c:v>31697</c:v>
                </c:pt>
                <c:pt idx="101">
                  <c:v>31634</c:v>
                </c:pt>
                <c:pt idx="102">
                  <c:v>107301</c:v>
                </c:pt>
                <c:pt idx="103">
                  <c:v>48136</c:v>
                </c:pt>
                <c:pt idx="104">
                  <c:v>50968</c:v>
                </c:pt>
                <c:pt idx="105">
                  <c:v>32881</c:v>
                </c:pt>
                <c:pt idx="106">
                  <c:v>36272</c:v>
                </c:pt>
                <c:pt idx="107">
                  <c:v>53608</c:v>
                </c:pt>
                <c:pt idx="108">
                  <c:v>49208</c:v>
                </c:pt>
                <c:pt idx="109">
                  <c:v>38317</c:v>
                </c:pt>
                <c:pt idx="110">
                  <c:v>31317</c:v>
                </c:pt>
                <c:pt idx="111">
                  <c:v>38331</c:v>
                </c:pt>
                <c:pt idx="112">
                  <c:v>51848</c:v>
                </c:pt>
                <c:pt idx="113">
                  <c:v>34445</c:v>
                </c:pt>
                <c:pt idx="114">
                  <c:v>33952</c:v>
                </c:pt>
                <c:pt idx="115">
                  <c:v>33684</c:v>
                </c:pt>
                <c:pt idx="116">
                  <c:v>30378</c:v>
                </c:pt>
                <c:pt idx="117">
                  <c:v>30325</c:v>
                </c:pt>
                <c:pt idx="118">
                  <c:v>155224</c:v>
                </c:pt>
                <c:pt idx="119">
                  <c:v>46712</c:v>
                </c:pt>
                <c:pt idx="120">
                  <c:v>42327</c:v>
                </c:pt>
                <c:pt idx="121">
                  <c:v>30916</c:v>
                </c:pt>
                <c:pt idx="122">
                  <c:v>37520</c:v>
                </c:pt>
                <c:pt idx="123">
                  <c:v>30612</c:v>
                </c:pt>
                <c:pt idx="124">
                  <c:v>33476</c:v>
                </c:pt>
                <c:pt idx="125">
                  <c:v>40408</c:v>
                </c:pt>
                <c:pt idx="126">
                  <c:v>45043</c:v>
                </c:pt>
                <c:pt idx="127">
                  <c:v>58647</c:v>
                </c:pt>
                <c:pt idx="128">
                  <c:v>30356</c:v>
                </c:pt>
                <c:pt idx="129">
                  <c:v>32310</c:v>
                </c:pt>
                <c:pt idx="130">
                  <c:v>37808</c:v>
                </c:pt>
                <c:pt idx="131">
                  <c:v>32147</c:v>
                </c:pt>
                <c:pt idx="132">
                  <c:v>55368</c:v>
                </c:pt>
                <c:pt idx="133">
                  <c:v>47448</c:v>
                </c:pt>
                <c:pt idx="134">
                  <c:v>38488</c:v>
                </c:pt>
                <c:pt idx="135">
                  <c:v>30534</c:v>
                </c:pt>
                <c:pt idx="136">
                  <c:v>38648</c:v>
                </c:pt>
                <c:pt idx="137">
                  <c:v>36148</c:v>
                </c:pt>
                <c:pt idx="138">
                  <c:v>34125</c:v>
                </c:pt>
                <c:pt idx="139">
                  <c:v>31191</c:v>
                </c:pt>
                <c:pt idx="140">
                  <c:v>41959</c:v>
                </c:pt>
                <c:pt idx="141">
                  <c:v>35521</c:v>
                </c:pt>
                <c:pt idx="142">
                  <c:v>34246</c:v>
                </c:pt>
                <c:pt idx="143">
                  <c:v>30800</c:v>
                </c:pt>
              </c:numCache>
            </c:numRef>
          </c:xVal>
          <c:yVal>
            <c:numRef>
              <c:f>tradeoff!$D$2:$D$145</c:f>
              <c:numCache>
                <c:formatCode>#,##0</c:formatCode>
                <c:ptCount val="144"/>
                <c:pt idx="0">
                  <c:v>1051</c:v>
                </c:pt>
                <c:pt idx="1">
                  <c:v>591</c:v>
                </c:pt>
                <c:pt idx="2">
                  <c:v>589</c:v>
                </c:pt>
                <c:pt idx="3">
                  <c:v>7368</c:v>
                </c:pt>
                <c:pt idx="4">
                  <c:v>588</c:v>
                </c:pt>
                <c:pt idx="5">
                  <c:v>763</c:v>
                </c:pt>
                <c:pt idx="6">
                  <c:v>259970</c:v>
                </c:pt>
                <c:pt idx="7">
                  <c:v>1127</c:v>
                </c:pt>
                <c:pt idx="8">
                  <c:v>650</c:v>
                </c:pt>
                <c:pt idx="9">
                  <c:v>16637</c:v>
                </c:pt>
                <c:pt idx="10">
                  <c:v>758</c:v>
                </c:pt>
                <c:pt idx="11">
                  <c:v>4308</c:v>
                </c:pt>
                <c:pt idx="12">
                  <c:v>771</c:v>
                </c:pt>
                <c:pt idx="13">
                  <c:v>582</c:v>
                </c:pt>
                <c:pt idx="14">
                  <c:v>576</c:v>
                </c:pt>
                <c:pt idx="15">
                  <c:v>1134</c:v>
                </c:pt>
                <c:pt idx="16">
                  <c:v>587</c:v>
                </c:pt>
                <c:pt idx="17">
                  <c:v>667</c:v>
                </c:pt>
                <c:pt idx="18">
                  <c:v>807</c:v>
                </c:pt>
                <c:pt idx="19">
                  <c:v>578</c:v>
                </c:pt>
                <c:pt idx="20">
                  <c:v>1131</c:v>
                </c:pt>
                <c:pt idx="21">
                  <c:v>611</c:v>
                </c:pt>
                <c:pt idx="22">
                  <c:v>2056</c:v>
                </c:pt>
                <c:pt idx="23">
                  <c:v>706</c:v>
                </c:pt>
                <c:pt idx="24">
                  <c:v>658</c:v>
                </c:pt>
                <c:pt idx="25">
                  <c:v>3089</c:v>
                </c:pt>
                <c:pt idx="26">
                  <c:v>789</c:v>
                </c:pt>
                <c:pt idx="27">
                  <c:v>1014</c:v>
                </c:pt>
                <c:pt idx="28">
                  <c:v>588</c:v>
                </c:pt>
                <c:pt idx="29">
                  <c:v>4165</c:v>
                </c:pt>
                <c:pt idx="30">
                  <c:v>1181</c:v>
                </c:pt>
                <c:pt idx="31">
                  <c:v>54486</c:v>
                </c:pt>
                <c:pt idx="32">
                  <c:v>618</c:v>
                </c:pt>
                <c:pt idx="33">
                  <c:v>1404</c:v>
                </c:pt>
                <c:pt idx="34">
                  <c:v>845</c:v>
                </c:pt>
                <c:pt idx="35">
                  <c:v>650</c:v>
                </c:pt>
                <c:pt idx="36">
                  <c:v>597</c:v>
                </c:pt>
                <c:pt idx="37">
                  <c:v>661</c:v>
                </c:pt>
                <c:pt idx="38">
                  <c:v>1179</c:v>
                </c:pt>
                <c:pt idx="39">
                  <c:v>16543</c:v>
                </c:pt>
                <c:pt idx="40">
                  <c:v>3617</c:v>
                </c:pt>
                <c:pt idx="41">
                  <c:v>1426</c:v>
                </c:pt>
                <c:pt idx="42">
                  <c:v>730</c:v>
                </c:pt>
                <c:pt idx="43">
                  <c:v>672</c:v>
                </c:pt>
                <c:pt idx="44">
                  <c:v>5088</c:v>
                </c:pt>
                <c:pt idx="45">
                  <c:v>1003</c:v>
                </c:pt>
                <c:pt idx="46">
                  <c:v>599</c:v>
                </c:pt>
                <c:pt idx="47">
                  <c:v>576</c:v>
                </c:pt>
                <c:pt idx="48">
                  <c:v>812</c:v>
                </c:pt>
                <c:pt idx="49">
                  <c:v>1173</c:v>
                </c:pt>
                <c:pt idx="50">
                  <c:v>641</c:v>
                </c:pt>
                <c:pt idx="51">
                  <c:v>588</c:v>
                </c:pt>
                <c:pt idx="52">
                  <c:v>604</c:v>
                </c:pt>
                <c:pt idx="53">
                  <c:v>590</c:v>
                </c:pt>
                <c:pt idx="54">
                  <c:v>15636</c:v>
                </c:pt>
                <c:pt idx="55">
                  <c:v>588</c:v>
                </c:pt>
                <c:pt idx="56">
                  <c:v>2181</c:v>
                </c:pt>
                <c:pt idx="57">
                  <c:v>628</c:v>
                </c:pt>
                <c:pt idx="58">
                  <c:v>660</c:v>
                </c:pt>
                <c:pt idx="59">
                  <c:v>7538</c:v>
                </c:pt>
                <c:pt idx="60">
                  <c:v>3113</c:v>
                </c:pt>
                <c:pt idx="61">
                  <c:v>1164</c:v>
                </c:pt>
                <c:pt idx="62">
                  <c:v>903</c:v>
                </c:pt>
                <c:pt idx="63">
                  <c:v>623</c:v>
                </c:pt>
                <c:pt idx="64">
                  <c:v>727</c:v>
                </c:pt>
                <c:pt idx="65">
                  <c:v>660</c:v>
                </c:pt>
                <c:pt idx="66">
                  <c:v>612</c:v>
                </c:pt>
                <c:pt idx="67">
                  <c:v>928</c:v>
                </c:pt>
                <c:pt idx="68">
                  <c:v>852</c:v>
                </c:pt>
                <c:pt idx="69">
                  <c:v>586</c:v>
                </c:pt>
                <c:pt idx="70">
                  <c:v>589</c:v>
                </c:pt>
                <c:pt idx="71">
                  <c:v>785</c:v>
                </c:pt>
                <c:pt idx="72">
                  <c:v>657</c:v>
                </c:pt>
                <c:pt idx="73">
                  <c:v>641</c:v>
                </c:pt>
                <c:pt idx="74">
                  <c:v>43009</c:v>
                </c:pt>
                <c:pt idx="75">
                  <c:v>24024</c:v>
                </c:pt>
                <c:pt idx="76">
                  <c:v>41328</c:v>
                </c:pt>
                <c:pt idx="77">
                  <c:v>736</c:v>
                </c:pt>
                <c:pt idx="78">
                  <c:v>679</c:v>
                </c:pt>
                <c:pt idx="79">
                  <c:v>601</c:v>
                </c:pt>
                <c:pt idx="80">
                  <c:v>674</c:v>
                </c:pt>
                <c:pt idx="81">
                  <c:v>649</c:v>
                </c:pt>
                <c:pt idx="82">
                  <c:v>35687</c:v>
                </c:pt>
                <c:pt idx="83">
                  <c:v>944</c:v>
                </c:pt>
                <c:pt idx="84">
                  <c:v>628</c:v>
                </c:pt>
                <c:pt idx="85">
                  <c:v>826</c:v>
                </c:pt>
                <c:pt idx="86">
                  <c:v>154479</c:v>
                </c:pt>
                <c:pt idx="87">
                  <c:v>54674</c:v>
                </c:pt>
                <c:pt idx="88">
                  <c:v>1268</c:v>
                </c:pt>
                <c:pt idx="89">
                  <c:v>740</c:v>
                </c:pt>
                <c:pt idx="90">
                  <c:v>741</c:v>
                </c:pt>
                <c:pt idx="91">
                  <c:v>600</c:v>
                </c:pt>
                <c:pt idx="92">
                  <c:v>601</c:v>
                </c:pt>
                <c:pt idx="93">
                  <c:v>656</c:v>
                </c:pt>
                <c:pt idx="94">
                  <c:v>40199</c:v>
                </c:pt>
                <c:pt idx="95">
                  <c:v>154257</c:v>
                </c:pt>
                <c:pt idx="96">
                  <c:v>1132</c:v>
                </c:pt>
                <c:pt idx="97">
                  <c:v>136187</c:v>
                </c:pt>
                <c:pt idx="98">
                  <c:v>744</c:v>
                </c:pt>
                <c:pt idx="99">
                  <c:v>37307</c:v>
                </c:pt>
                <c:pt idx="100">
                  <c:v>798</c:v>
                </c:pt>
                <c:pt idx="101">
                  <c:v>786</c:v>
                </c:pt>
                <c:pt idx="102">
                  <c:v>571</c:v>
                </c:pt>
                <c:pt idx="103">
                  <c:v>56138</c:v>
                </c:pt>
                <c:pt idx="104">
                  <c:v>947</c:v>
                </c:pt>
                <c:pt idx="105">
                  <c:v>624</c:v>
                </c:pt>
                <c:pt idx="106">
                  <c:v>5072</c:v>
                </c:pt>
                <c:pt idx="107">
                  <c:v>1026</c:v>
                </c:pt>
                <c:pt idx="108">
                  <c:v>880</c:v>
                </c:pt>
                <c:pt idx="109">
                  <c:v>27438</c:v>
                </c:pt>
                <c:pt idx="110">
                  <c:v>1012</c:v>
                </c:pt>
                <c:pt idx="111">
                  <c:v>4361</c:v>
                </c:pt>
                <c:pt idx="112">
                  <c:v>973</c:v>
                </c:pt>
                <c:pt idx="113">
                  <c:v>2071</c:v>
                </c:pt>
                <c:pt idx="114">
                  <c:v>818</c:v>
                </c:pt>
                <c:pt idx="115">
                  <c:v>1923</c:v>
                </c:pt>
                <c:pt idx="116">
                  <c:v>580</c:v>
                </c:pt>
                <c:pt idx="117">
                  <c:v>588</c:v>
                </c:pt>
                <c:pt idx="118">
                  <c:v>1549</c:v>
                </c:pt>
                <c:pt idx="119">
                  <c:v>15750</c:v>
                </c:pt>
                <c:pt idx="120">
                  <c:v>6403</c:v>
                </c:pt>
                <c:pt idx="121">
                  <c:v>759</c:v>
                </c:pt>
                <c:pt idx="122">
                  <c:v>3719</c:v>
                </c:pt>
                <c:pt idx="123">
                  <c:v>597</c:v>
                </c:pt>
                <c:pt idx="124">
                  <c:v>611</c:v>
                </c:pt>
                <c:pt idx="125">
                  <c:v>693</c:v>
                </c:pt>
                <c:pt idx="126">
                  <c:v>42777</c:v>
                </c:pt>
                <c:pt idx="127">
                  <c:v>555965</c:v>
                </c:pt>
                <c:pt idx="128">
                  <c:v>582</c:v>
                </c:pt>
                <c:pt idx="129">
                  <c:v>660</c:v>
                </c:pt>
                <c:pt idx="130">
                  <c:v>656</c:v>
                </c:pt>
                <c:pt idx="131">
                  <c:v>605</c:v>
                </c:pt>
                <c:pt idx="132">
                  <c:v>1104</c:v>
                </c:pt>
                <c:pt idx="133">
                  <c:v>866</c:v>
                </c:pt>
                <c:pt idx="134">
                  <c:v>15941</c:v>
                </c:pt>
                <c:pt idx="135">
                  <c:v>613</c:v>
                </c:pt>
                <c:pt idx="136">
                  <c:v>668</c:v>
                </c:pt>
                <c:pt idx="137">
                  <c:v>621</c:v>
                </c:pt>
                <c:pt idx="138">
                  <c:v>613</c:v>
                </c:pt>
                <c:pt idx="139">
                  <c:v>760</c:v>
                </c:pt>
                <c:pt idx="140">
                  <c:v>27524</c:v>
                </c:pt>
                <c:pt idx="141">
                  <c:v>951</c:v>
                </c:pt>
                <c:pt idx="142">
                  <c:v>1343</c:v>
                </c:pt>
                <c:pt idx="143">
                  <c:v>585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tradeoff!$E$1</c:f>
              <c:strCache>
                <c:ptCount val="1"/>
                <c:pt idx="0">
                  <c:v>bddbddb Analysis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name>bddbddb</c:name>
            <c:spPr>
              <a:ln w="60325">
                <a:solidFill>
                  <a:schemeClr val="accent3"/>
                </a:solidFill>
                <a:prstDash val="sysDot"/>
              </a:ln>
            </c:spPr>
            <c:trendlineType val="power"/>
            <c:dispRSqr val="0"/>
            <c:dispEq val="0"/>
          </c:trendline>
          <c:xVal>
            <c:numRef>
              <c:f>tradeoff!$B$2:$B$145</c:f>
              <c:numCache>
                <c:formatCode>#,##0</c:formatCode>
                <c:ptCount val="144"/>
                <c:pt idx="0">
                  <c:v>54488</c:v>
                </c:pt>
                <c:pt idx="1">
                  <c:v>30746</c:v>
                </c:pt>
                <c:pt idx="2">
                  <c:v>30394</c:v>
                </c:pt>
                <c:pt idx="3">
                  <c:v>38331</c:v>
                </c:pt>
                <c:pt idx="4">
                  <c:v>30690</c:v>
                </c:pt>
                <c:pt idx="5">
                  <c:v>32107</c:v>
                </c:pt>
                <c:pt idx="6">
                  <c:v>53932</c:v>
                </c:pt>
                <c:pt idx="7">
                  <c:v>57128</c:v>
                </c:pt>
                <c:pt idx="8">
                  <c:v>32528</c:v>
                </c:pt>
                <c:pt idx="9">
                  <c:v>61692</c:v>
                </c:pt>
                <c:pt idx="10">
                  <c:v>43928</c:v>
                </c:pt>
                <c:pt idx="11">
                  <c:v>69213</c:v>
                </c:pt>
                <c:pt idx="12">
                  <c:v>32048</c:v>
                </c:pt>
                <c:pt idx="13">
                  <c:v>30315</c:v>
                </c:pt>
                <c:pt idx="14">
                  <c:v>31441</c:v>
                </c:pt>
                <c:pt idx="15">
                  <c:v>34997</c:v>
                </c:pt>
                <c:pt idx="16">
                  <c:v>30337</c:v>
                </c:pt>
                <c:pt idx="17">
                  <c:v>31778</c:v>
                </c:pt>
                <c:pt idx="18">
                  <c:v>36383</c:v>
                </c:pt>
                <c:pt idx="19">
                  <c:v>31441</c:v>
                </c:pt>
                <c:pt idx="20">
                  <c:v>32711</c:v>
                </c:pt>
                <c:pt idx="21">
                  <c:v>30946</c:v>
                </c:pt>
                <c:pt idx="22">
                  <c:v>40523</c:v>
                </c:pt>
                <c:pt idx="23">
                  <c:v>41288</c:v>
                </c:pt>
                <c:pt idx="24">
                  <c:v>31265</c:v>
                </c:pt>
                <c:pt idx="25">
                  <c:v>36168</c:v>
                </c:pt>
                <c:pt idx="26">
                  <c:v>32158</c:v>
                </c:pt>
                <c:pt idx="27">
                  <c:v>52728</c:v>
                </c:pt>
                <c:pt idx="28">
                  <c:v>33610</c:v>
                </c:pt>
                <c:pt idx="29">
                  <c:v>33432</c:v>
                </c:pt>
                <c:pt idx="30">
                  <c:v>58008</c:v>
                </c:pt>
                <c:pt idx="31">
                  <c:v>47330</c:v>
                </c:pt>
                <c:pt idx="32">
                  <c:v>35318</c:v>
                </c:pt>
                <c:pt idx="33">
                  <c:v>36199</c:v>
                </c:pt>
                <c:pt idx="34">
                  <c:v>45688</c:v>
                </c:pt>
                <c:pt idx="35">
                  <c:v>36978</c:v>
                </c:pt>
                <c:pt idx="36">
                  <c:v>30563</c:v>
                </c:pt>
                <c:pt idx="37">
                  <c:v>32276</c:v>
                </c:pt>
                <c:pt idx="38">
                  <c:v>32357</c:v>
                </c:pt>
                <c:pt idx="39">
                  <c:v>38656</c:v>
                </c:pt>
                <c:pt idx="40">
                  <c:v>39631</c:v>
                </c:pt>
                <c:pt idx="41">
                  <c:v>33014</c:v>
                </c:pt>
                <c:pt idx="42">
                  <c:v>31701</c:v>
                </c:pt>
                <c:pt idx="43">
                  <c:v>31081</c:v>
                </c:pt>
                <c:pt idx="44">
                  <c:v>38476</c:v>
                </c:pt>
                <c:pt idx="45">
                  <c:v>31757</c:v>
                </c:pt>
                <c:pt idx="46">
                  <c:v>30912</c:v>
                </c:pt>
                <c:pt idx="47">
                  <c:v>30986</c:v>
                </c:pt>
                <c:pt idx="48">
                  <c:v>46568</c:v>
                </c:pt>
                <c:pt idx="49">
                  <c:v>31909</c:v>
                </c:pt>
                <c:pt idx="50">
                  <c:v>34689</c:v>
                </c:pt>
                <c:pt idx="51">
                  <c:v>30456</c:v>
                </c:pt>
                <c:pt idx="52">
                  <c:v>32828</c:v>
                </c:pt>
                <c:pt idx="53">
                  <c:v>31233</c:v>
                </c:pt>
                <c:pt idx="54">
                  <c:v>36622</c:v>
                </c:pt>
                <c:pt idx="55">
                  <c:v>31168</c:v>
                </c:pt>
                <c:pt idx="56">
                  <c:v>42802</c:v>
                </c:pt>
                <c:pt idx="57">
                  <c:v>30928</c:v>
                </c:pt>
                <c:pt idx="58">
                  <c:v>33658</c:v>
                </c:pt>
                <c:pt idx="59">
                  <c:v>41468</c:v>
                </c:pt>
                <c:pt idx="60">
                  <c:v>34946</c:v>
                </c:pt>
                <c:pt idx="61">
                  <c:v>33520</c:v>
                </c:pt>
                <c:pt idx="62">
                  <c:v>48328</c:v>
                </c:pt>
                <c:pt idx="63">
                  <c:v>32109</c:v>
                </c:pt>
                <c:pt idx="64">
                  <c:v>32359</c:v>
                </c:pt>
                <c:pt idx="65">
                  <c:v>35786</c:v>
                </c:pt>
                <c:pt idx="66">
                  <c:v>31998</c:v>
                </c:pt>
                <c:pt idx="67">
                  <c:v>50088</c:v>
                </c:pt>
                <c:pt idx="68">
                  <c:v>34633</c:v>
                </c:pt>
                <c:pt idx="69">
                  <c:v>31799</c:v>
                </c:pt>
                <c:pt idx="70">
                  <c:v>30979</c:v>
                </c:pt>
                <c:pt idx="71">
                  <c:v>44808</c:v>
                </c:pt>
                <c:pt idx="72">
                  <c:v>31265</c:v>
                </c:pt>
                <c:pt idx="73">
                  <c:v>31265</c:v>
                </c:pt>
                <c:pt idx="74">
                  <c:v>41344</c:v>
                </c:pt>
                <c:pt idx="75">
                  <c:v>67916</c:v>
                </c:pt>
                <c:pt idx="76">
                  <c:v>36059</c:v>
                </c:pt>
                <c:pt idx="77">
                  <c:v>32204</c:v>
                </c:pt>
                <c:pt idx="78">
                  <c:v>39528</c:v>
                </c:pt>
                <c:pt idx="79">
                  <c:v>31365</c:v>
                </c:pt>
                <c:pt idx="80">
                  <c:v>31674</c:v>
                </c:pt>
                <c:pt idx="81">
                  <c:v>33222</c:v>
                </c:pt>
                <c:pt idx="82">
                  <c:v>48797</c:v>
                </c:pt>
                <c:pt idx="83">
                  <c:v>34171</c:v>
                </c:pt>
                <c:pt idx="84">
                  <c:v>34488</c:v>
                </c:pt>
                <c:pt idx="85">
                  <c:v>32522</c:v>
                </c:pt>
                <c:pt idx="86">
                  <c:v>41475</c:v>
                </c:pt>
                <c:pt idx="87">
                  <c:v>55793</c:v>
                </c:pt>
                <c:pt idx="88">
                  <c:v>56248</c:v>
                </c:pt>
                <c:pt idx="89">
                  <c:v>42168</c:v>
                </c:pt>
                <c:pt idx="90">
                  <c:v>31871</c:v>
                </c:pt>
                <c:pt idx="91">
                  <c:v>30449</c:v>
                </c:pt>
                <c:pt idx="92">
                  <c:v>32844</c:v>
                </c:pt>
                <c:pt idx="93">
                  <c:v>32455</c:v>
                </c:pt>
                <c:pt idx="94">
                  <c:v>37965</c:v>
                </c:pt>
                <c:pt idx="95">
                  <c:v>61832</c:v>
                </c:pt>
                <c:pt idx="96">
                  <c:v>87481</c:v>
                </c:pt>
                <c:pt idx="97">
                  <c:v>65154</c:v>
                </c:pt>
                <c:pt idx="98">
                  <c:v>43048</c:v>
                </c:pt>
                <c:pt idx="99">
                  <c:v>50424</c:v>
                </c:pt>
                <c:pt idx="100">
                  <c:v>31697</c:v>
                </c:pt>
                <c:pt idx="101">
                  <c:v>31634</c:v>
                </c:pt>
                <c:pt idx="102">
                  <c:v>107301</c:v>
                </c:pt>
                <c:pt idx="103">
                  <c:v>48136</c:v>
                </c:pt>
                <c:pt idx="104">
                  <c:v>50968</c:v>
                </c:pt>
                <c:pt idx="105">
                  <c:v>32881</c:v>
                </c:pt>
                <c:pt idx="106">
                  <c:v>36272</c:v>
                </c:pt>
                <c:pt idx="107">
                  <c:v>53608</c:v>
                </c:pt>
                <c:pt idx="108">
                  <c:v>49208</c:v>
                </c:pt>
                <c:pt idx="109">
                  <c:v>38317</c:v>
                </c:pt>
                <c:pt idx="110">
                  <c:v>31317</c:v>
                </c:pt>
                <c:pt idx="111">
                  <c:v>38331</c:v>
                </c:pt>
                <c:pt idx="112">
                  <c:v>51848</c:v>
                </c:pt>
                <c:pt idx="113">
                  <c:v>34445</c:v>
                </c:pt>
                <c:pt idx="114">
                  <c:v>33952</c:v>
                </c:pt>
                <c:pt idx="115">
                  <c:v>33684</c:v>
                </c:pt>
                <c:pt idx="116">
                  <c:v>30378</c:v>
                </c:pt>
                <c:pt idx="117">
                  <c:v>30325</c:v>
                </c:pt>
                <c:pt idx="118">
                  <c:v>155224</c:v>
                </c:pt>
                <c:pt idx="119">
                  <c:v>46712</c:v>
                </c:pt>
                <c:pt idx="120">
                  <c:v>42327</c:v>
                </c:pt>
                <c:pt idx="121">
                  <c:v>30916</c:v>
                </c:pt>
                <c:pt idx="122">
                  <c:v>37520</c:v>
                </c:pt>
                <c:pt idx="123">
                  <c:v>30612</c:v>
                </c:pt>
                <c:pt idx="124">
                  <c:v>33476</c:v>
                </c:pt>
                <c:pt idx="125">
                  <c:v>40408</c:v>
                </c:pt>
                <c:pt idx="126">
                  <c:v>45043</c:v>
                </c:pt>
                <c:pt idx="127">
                  <c:v>58647</c:v>
                </c:pt>
                <c:pt idx="128">
                  <c:v>30356</c:v>
                </c:pt>
                <c:pt idx="129">
                  <c:v>32310</c:v>
                </c:pt>
                <c:pt idx="130">
                  <c:v>37808</c:v>
                </c:pt>
                <c:pt idx="131">
                  <c:v>32147</c:v>
                </c:pt>
                <c:pt idx="132">
                  <c:v>55368</c:v>
                </c:pt>
                <c:pt idx="133">
                  <c:v>47448</c:v>
                </c:pt>
                <c:pt idx="134">
                  <c:v>38488</c:v>
                </c:pt>
                <c:pt idx="135">
                  <c:v>30534</c:v>
                </c:pt>
                <c:pt idx="136">
                  <c:v>38648</c:v>
                </c:pt>
                <c:pt idx="137">
                  <c:v>36148</c:v>
                </c:pt>
                <c:pt idx="138">
                  <c:v>34125</c:v>
                </c:pt>
                <c:pt idx="139">
                  <c:v>31191</c:v>
                </c:pt>
                <c:pt idx="140">
                  <c:v>41959</c:v>
                </c:pt>
                <c:pt idx="141">
                  <c:v>35521</c:v>
                </c:pt>
                <c:pt idx="142">
                  <c:v>34246</c:v>
                </c:pt>
                <c:pt idx="143">
                  <c:v>30800</c:v>
                </c:pt>
              </c:numCache>
            </c:numRef>
          </c:xVal>
          <c:yVal>
            <c:numRef>
              <c:f>tradeoff!$E$2:$E$145</c:f>
              <c:numCache>
                <c:formatCode>#,##0</c:formatCode>
                <c:ptCount val="144"/>
                <c:pt idx="0">
                  <c:v>86167</c:v>
                </c:pt>
                <c:pt idx="1">
                  <c:v>357</c:v>
                </c:pt>
                <c:pt idx="2">
                  <c:v>382</c:v>
                </c:pt>
                <c:pt idx="3">
                  <c:v>922</c:v>
                </c:pt>
                <c:pt idx="4">
                  <c:v>622</c:v>
                </c:pt>
                <c:pt idx="5">
                  <c:v>474</c:v>
                </c:pt>
                <c:pt idx="6">
                  <c:v>966</c:v>
                </c:pt>
                <c:pt idx="7">
                  <c:v>146664</c:v>
                </c:pt>
                <c:pt idx="8">
                  <c:v>598</c:v>
                </c:pt>
                <c:pt idx="9">
                  <c:v>716</c:v>
                </c:pt>
                <c:pt idx="10">
                  <c:v>28999</c:v>
                </c:pt>
                <c:pt idx="11">
                  <c:v>838</c:v>
                </c:pt>
                <c:pt idx="12">
                  <c:v>458</c:v>
                </c:pt>
                <c:pt idx="13">
                  <c:v>453</c:v>
                </c:pt>
                <c:pt idx="14">
                  <c:v>475</c:v>
                </c:pt>
                <c:pt idx="15">
                  <c:v>536</c:v>
                </c:pt>
                <c:pt idx="16">
                  <c:v>456</c:v>
                </c:pt>
                <c:pt idx="17">
                  <c:v>443</c:v>
                </c:pt>
                <c:pt idx="18">
                  <c:v>1138</c:v>
                </c:pt>
                <c:pt idx="19">
                  <c:v>474</c:v>
                </c:pt>
                <c:pt idx="20">
                  <c:v>483</c:v>
                </c:pt>
                <c:pt idx="21">
                  <c:v>386</c:v>
                </c:pt>
                <c:pt idx="22">
                  <c:v>492</c:v>
                </c:pt>
                <c:pt idx="23">
                  <c:v>17535</c:v>
                </c:pt>
                <c:pt idx="24">
                  <c:v>389</c:v>
                </c:pt>
                <c:pt idx="25">
                  <c:v>739</c:v>
                </c:pt>
                <c:pt idx="26">
                  <c:v>401</c:v>
                </c:pt>
                <c:pt idx="27">
                  <c:v>86833</c:v>
                </c:pt>
                <c:pt idx="28">
                  <c:v>401</c:v>
                </c:pt>
                <c:pt idx="29">
                  <c:v>699</c:v>
                </c:pt>
                <c:pt idx="30">
                  <c:v>150660</c:v>
                </c:pt>
                <c:pt idx="31">
                  <c:v>1401</c:v>
                </c:pt>
                <c:pt idx="32">
                  <c:v>5842</c:v>
                </c:pt>
                <c:pt idx="33">
                  <c:v>472</c:v>
                </c:pt>
                <c:pt idx="34">
                  <c:v>36113</c:v>
                </c:pt>
                <c:pt idx="35">
                  <c:v>9847</c:v>
                </c:pt>
                <c:pt idx="36">
                  <c:v>481</c:v>
                </c:pt>
                <c:pt idx="37">
                  <c:v>420</c:v>
                </c:pt>
                <c:pt idx="38">
                  <c:v>446</c:v>
                </c:pt>
                <c:pt idx="39">
                  <c:v>705</c:v>
                </c:pt>
                <c:pt idx="40">
                  <c:v>839</c:v>
                </c:pt>
                <c:pt idx="41">
                  <c:v>508</c:v>
                </c:pt>
                <c:pt idx="42">
                  <c:v>516</c:v>
                </c:pt>
                <c:pt idx="43">
                  <c:v>531</c:v>
                </c:pt>
                <c:pt idx="44">
                  <c:v>727</c:v>
                </c:pt>
                <c:pt idx="45">
                  <c:v>431</c:v>
                </c:pt>
                <c:pt idx="46">
                  <c:v>424</c:v>
                </c:pt>
                <c:pt idx="47">
                  <c:v>479</c:v>
                </c:pt>
                <c:pt idx="48">
                  <c:v>43530</c:v>
                </c:pt>
                <c:pt idx="49">
                  <c:v>462</c:v>
                </c:pt>
                <c:pt idx="50">
                  <c:v>591</c:v>
                </c:pt>
                <c:pt idx="51">
                  <c:v>537</c:v>
                </c:pt>
                <c:pt idx="52">
                  <c:v>2458</c:v>
                </c:pt>
                <c:pt idx="53">
                  <c:v>392</c:v>
                </c:pt>
                <c:pt idx="54">
                  <c:v>715</c:v>
                </c:pt>
                <c:pt idx="55">
                  <c:v>1098</c:v>
                </c:pt>
                <c:pt idx="56">
                  <c:v>600</c:v>
                </c:pt>
                <c:pt idx="57">
                  <c:v>715</c:v>
                </c:pt>
                <c:pt idx="58">
                  <c:v>3830</c:v>
                </c:pt>
                <c:pt idx="59">
                  <c:v>923</c:v>
                </c:pt>
                <c:pt idx="60">
                  <c:v>678</c:v>
                </c:pt>
                <c:pt idx="61">
                  <c:v>507</c:v>
                </c:pt>
                <c:pt idx="62">
                  <c:v>51510</c:v>
                </c:pt>
                <c:pt idx="63">
                  <c:v>543</c:v>
                </c:pt>
                <c:pt idx="64">
                  <c:v>414</c:v>
                </c:pt>
                <c:pt idx="65">
                  <c:v>458</c:v>
                </c:pt>
                <c:pt idx="66">
                  <c:v>1697</c:v>
                </c:pt>
                <c:pt idx="67">
                  <c:v>61437</c:v>
                </c:pt>
                <c:pt idx="68">
                  <c:v>1268</c:v>
                </c:pt>
                <c:pt idx="69">
                  <c:v>380</c:v>
                </c:pt>
                <c:pt idx="70">
                  <c:v>507</c:v>
                </c:pt>
                <c:pt idx="71">
                  <c:v>34607</c:v>
                </c:pt>
                <c:pt idx="72">
                  <c:v>379</c:v>
                </c:pt>
                <c:pt idx="73">
                  <c:v>779</c:v>
                </c:pt>
                <c:pt idx="74">
                  <c:v>976</c:v>
                </c:pt>
                <c:pt idx="75">
                  <c:v>1312</c:v>
                </c:pt>
                <c:pt idx="76">
                  <c:v>800</c:v>
                </c:pt>
                <c:pt idx="77">
                  <c:v>527</c:v>
                </c:pt>
                <c:pt idx="78">
                  <c:v>12319</c:v>
                </c:pt>
                <c:pt idx="79">
                  <c:v>499</c:v>
                </c:pt>
                <c:pt idx="80">
                  <c:v>468</c:v>
                </c:pt>
                <c:pt idx="81">
                  <c:v>475</c:v>
                </c:pt>
                <c:pt idx="82">
                  <c:v>1104</c:v>
                </c:pt>
                <c:pt idx="83">
                  <c:v>469</c:v>
                </c:pt>
                <c:pt idx="84">
                  <c:v>5110</c:v>
                </c:pt>
                <c:pt idx="85">
                  <c:v>444</c:v>
                </c:pt>
                <c:pt idx="86">
                  <c:v>832</c:v>
                </c:pt>
                <c:pt idx="87">
                  <c:v>1204</c:v>
                </c:pt>
                <c:pt idx="88">
                  <c:v>99989</c:v>
                </c:pt>
                <c:pt idx="89">
                  <c:v>19225</c:v>
                </c:pt>
                <c:pt idx="90">
                  <c:v>425</c:v>
                </c:pt>
                <c:pt idx="91">
                  <c:v>445</c:v>
                </c:pt>
                <c:pt idx="92">
                  <c:v>407</c:v>
                </c:pt>
                <c:pt idx="93">
                  <c:v>481</c:v>
                </c:pt>
                <c:pt idx="94">
                  <c:v>1028</c:v>
                </c:pt>
                <c:pt idx="95">
                  <c:v>1549</c:v>
                </c:pt>
                <c:pt idx="96">
                  <c:v>561</c:v>
                </c:pt>
                <c:pt idx="97">
                  <c:v>998</c:v>
                </c:pt>
                <c:pt idx="98">
                  <c:v>30057</c:v>
                </c:pt>
                <c:pt idx="99">
                  <c:v>6704</c:v>
                </c:pt>
                <c:pt idx="100">
                  <c:v>425</c:v>
                </c:pt>
                <c:pt idx="101">
                  <c:v>463</c:v>
                </c:pt>
                <c:pt idx="102">
                  <c:v>374</c:v>
                </c:pt>
                <c:pt idx="103">
                  <c:v>961</c:v>
                </c:pt>
                <c:pt idx="104">
                  <c:v>66526</c:v>
                </c:pt>
                <c:pt idx="105">
                  <c:v>414</c:v>
                </c:pt>
                <c:pt idx="106">
                  <c:v>764</c:v>
                </c:pt>
                <c:pt idx="107">
                  <c:v>78248</c:v>
                </c:pt>
                <c:pt idx="108">
                  <c:v>56586</c:v>
                </c:pt>
                <c:pt idx="109">
                  <c:v>868</c:v>
                </c:pt>
                <c:pt idx="110">
                  <c:v>423</c:v>
                </c:pt>
                <c:pt idx="111">
                  <c:v>803</c:v>
                </c:pt>
                <c:pt idx="112">
                  <c:v>87263</c:v>
                </c:pt>
                <c:pt idx="113">
                  <c:v>474</c:v>
                </c:pt>
                <c:pt idx="114">
                  <c:v>434</c:v>
                </c:pt>
                <c:pt idx="115">
                  <c:v>596</c:v>
                </c:pt>
                <c:pt idx="116">
                  <c:v>446</c:v>
                </c:pt>
                <c:pt idx="117">
                  <c:v>436</c:v>
                </c:pt>
                <c:pt idx="118">
                  <c:v>558</c:v>
                </c:pt>
                <c:pt idx="119">
                  <c:v>838</c:v>
                </c:pt>
                <c:pt idx="120">
                  <c:v>688</c:v>
                </c:pt>
                <c:pt idx="121">
                  <c:v>397</c:v>
                </c:pt>
                <c:pt idx="122">
                  <c:v>776</c:v>
                </c:pt>
                <c:pt idx="123">
                  <c:v>570</c:v>
                </c:pt>
                <c:pt idx="124">
                  <c:v>603</c:v>
                </c:pt>
                <c:pt idx="125">
                  <c:v>14175</c:v>
                </c:pt>
                <c:pt idx="126">
                  <c:v>1290</c:v>
                </c:pt>
                <c:pt idx="127">
                  <c:v>2029</c:v>
                </c:pt>
                <c:pt idx="128">
                  <c:v>441</c:v>
                </c:pt>
                <c:pt idx="129">
                  <c:v>521</c:v>
                </c:pt>
                <c:pt idx="130">
                  <c:v>8604</c:v>
                </c:pt>
                <c:pt idx="131">
                  <c:v>473</c:v>
                </c:pt>
                <c:pt idx="132">
                  <c:v>92146</c:v>
                </c:pt>
                <c:pt idx="133">
                  <c:v>46767</c:v>
                </c:pt>
                <c:pt idx="134">
                  <c:v>669</c:v>
                </c:pt>
                <c:pt idx="135">
                  <c:v>509</c:v>
                </c:pt>
                <c:pt idx="136">
                  <c:v>10484</c:v>
                </c:pt>
                <c:pt idx="137">
                  <c:v>8199</c:v>
                </c:pt>
                <c:pt idx="138">
                  <c:v>501</c:v>
                </c:pt>
                <c:pt idx="139">
                  <c:v>398</c:v>
                </c:pt>
                <c:pt idx="140">
                  <c:v>872</c:v>
                </c:pt>
                <c:pt idx="141">
                  <c:v>501</c:v>
                </c:pt>
                <c:pt idx="142">
                  <c:v>489</c:v>
                </c:pt>
                <c:pt idx="143">
                  <c:v>366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26240"/>
        <c:axId val="36036992"/>
      </c:scatterChart>
      <c:valAx>
        <c:axId val="36026240"/>
        <c:scaling>
          <c:orientation val="minMax"/>
          <c:max val="65000"/>
          <c:min val="300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Total Page Size (KB)</a:t>
                </a:r>
                <a:endParaRPr lang="en-US" sz="1800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036992"/>
        <c:crosses val="autoZero"/>
        <c:crossBetween val="midCat"/>
        <c:dispUnits>
          <c:builtInUnit val="thousands"/>
        </c:dispUnits>
      </c:valAx>
      <c:valAx>
        <c:axId val="36036992"/>
        <c:scaling>
          <c:orientation val="minMax"/>
          <c:max val="8000"/>
          <c:min val="0"/>
        </c:scaling>
        <c:delete val="0"/>
        <c:axPos val="l"/>
        <c:majorGridlines>
          <c:spPr>
            <a:ln>
              <a:solidFill>
                <a:prstClr val="white">
                  <a:tint val="75000"/>
                  <a:shade val="95000"/>
                  <a:satMod val="105000"/>
                  <a:alpha val="47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Seconds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6026240"/>
        <c:crosses val="autoZero"/>
        <c:crossBetween val="midCat"/>
        <c:dispUnits>
          <c:builtInUnit val="thousands"/>
        </c:dispUnits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D951-A3BC-492E-82B0-6C8A8511806B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4ED9-F627-4A6F-A9D5-391E82D62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might be wondering how one does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call graph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Proceeds</a:t>
            </a:r>
            <a:r>
              <a:rPr lang="en-US" baseline="0" dirty="0" smtClean="0"/>
              <a:t> in 2 stages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Offline is done on server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Online is done in the browser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each device we have relative CPU speed, and network parameters. It is these parameters that allow us to compare the effectiveness of gulfstream on different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Savings</a:t>
            </a:r>
            <a:r>
              <a:rPr lang="en-US" baseline="0" dirty="0" smtClean="0"/>
              <a:t> were as much as 10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Explain static base page first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call out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DA37C-26D7-3844-B911-3E3BB1A81D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~1.500 lines of code compared to almost ~30.000 lines</a:t>
            </a:r>
            <a:r>
              <a:rPr lang="en-US" baseline="0" dirty="0" smtClean="0"/>
              <a:t> of library stubs.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393E1-0D0F-4A57-8330-F07B79DED5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36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7778-7C5C-A640-A695-777FB8F418B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0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963-1079-754D-87C2-A4B4E4B057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3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753C-79A6-DA46-9E1A-E4FD5899BC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84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B60-F9B2-48C6-84BD-C8C8B558C4FC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E131B-86CD-4BA9-ABF3-D55FAAF15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2400" y="-1752600"/>
            <a:ext cx="4495800" cy="7315200"/>
          </a:xfrm>
        </p:spPr>
        <p:txBody>
          <a:bodyPr>
            <a:noAutofit/>
          </a:bodyPr>
          <a:lstStyle>
            <a:lvl1pPr marL="0" indent="0">
              <a:buNone/>
              <a:defRPr sz="71400" b="1">
                <a:solidFill>
                  <a:schemeClr val="bg1">
                    <a:lumMod val="75000"/>
                  </a:schemeClr>
                </a:solidFill>
                <a:latin typeface="Bodoni MT" pitchFamily="18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"/>
            <a:ext cx="4038600" cy="62392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0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E8B0-1318-423E-964A-D507CBBA4418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5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E0A5-F988-4A95-BCE2-A5AAEC2B05A0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83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6000" b="1" cap="all">
                <a:latin typeface="Andy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6B743-A7C4-46FD-AD46-1150A4EC62F3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5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63CE-B4A7-4E25-A499-39E67C4A52A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EAEF-0176-4D82-B284-97D056EA63A8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2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B62E1-0299-48BC-93C2-86742365B706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0B16-3788-44E9-A08F-B5710F92975A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8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18F1-7984-324E-98F8-B40C5615480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5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F9151-4EF9-4052-B1B9-68FB629F55BE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4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47D7-49A4-4D5A-8B79-F2E370D77AA8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31B1-C639-4BE4-8612-EB559ABAFC67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F31A-C422-4636-9901-5EC505AC7332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98E8-360F-6A4A-AAE7-3F985F6D351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7F55-769F-1941-AB21-527CCEE1B71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2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578B-5815-E341-8D04-6131CF1BCD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7184-0050-CE41-B437-AB82DF8658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95C9-D912-4B4B-ACCF-5C818C79BE2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6F38-4CAA-4D48-BA1C-8F723A885FE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0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2B76-A38C-3E41-B233-17509E9627D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240FD00-1F8B-0942-BB5F-43C965F2481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4/16/2013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7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80BEFF0-79E9-4419-BFCA-777C8AB427FC}" type="datetime1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0ECB8FA-E104-4693-BF67-F0596702A5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 spc="-100" baseline="0">
          <a:solidFill>
            <a:schemeClr val="tx2"/>
          </a:solidFill>
          <a:latin typeface="Rockwell" pitchFamily="18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48600" cy="2765425"/>
          </a:xfrm>
        </p:spPr>
        <p:txBody>
          <a:bodyPr/>
          <a:lstStyle/>
          <a:p>
            <a:pPr algn="r"/>
            <a:r>
              <a:rPr lang="en-US" dirty="0" smtClean="0"/>
              <a:t>Challenges </a:t>
            </a: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Pointer Analysis </a:t>
            </a:r>
            <a:r>
              <a:rPr lang="en-US" dirty="0" smtClean="0"/>
              <a:t> of </a:t>
            </a:r>
            <a:r>
              <a:rPr lang="en-US" dirty="0" smtClean="0"/>
              <a:t>JavaScript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4038600"/>
            <a:ext cx="7848600" cy="20574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/>
              <a:t>Ben Livshits</a:t>
            </a:r>
          </a:p>
          <a:p>
            <a:pPr algn="r"/>
            <a:endParaRPr lang="en-US" sz="4000" b="1" dirty="0" smtClean="0"/>
          </a:p>
          <a:p>
            <a:pPr algn="r"/>
            <a:r>
              <a:rPr lang="en-US" sz="4000" dirty="0" smtClean="0"/>
              <a:t>MSR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Code Exploration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50567"/>
            <a:ext cx="4038600" cy="2163366"/>
          </a:xfrm>
        </p:spPr>
      </p:pic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0248"/>
            <a:ext cx="4038600" cy="2124004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 Code Exploration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1565"/>
            <a:ext cx="4038600" cy="1541369"/>
          </a:xfrm>
        </p:spPr>
      </p:pic>
      <p:pic>
        <p:nvPicPr>
          <p:cNvPr id="9" name="Content Placeholder 8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8459"/>
            <a:ext cx="4038600" cy="3007581"/>
          </a:xfrm>
        </p:spPr>
      </p:pic>
    </p:spTree>
    <p:extLst>
      <p:ext uri="{BB962C8B-B14F-4D97-AF65-F5344CB8AC3E}">
        <p14:creationId xmlns:p14="http://schemas.microsoft.com/office/powerpoint/2010/main" val="37525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Script Creation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&lt;HEAD&gt;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&lt;SCRIPT&gt;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function foo(){...}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var f = foo;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&lt;/SCRIPT&gt;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&lt;SCRIPT&gt;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function bar(){...}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if (...) f = bar;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&lt;/SCRIPT&gt;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&lt;/HEAD&gt;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&lt;BODY onclick="f();"&gt; ...&lt;/BODY&gt;</a:t>
            </a: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&lt;/HTML&gt;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286000"/>
            <a:ext cx="3938416" cy="14478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860746"/>
            <a:ext cx="3938416" cy="139705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867069" y="3258336"/>
            <a:ext cx="1877462" cy="1440945"/>
          </a:xfrm>
          <a:prstGeom prst="wedgeRoundRectCallout">
            <a:avLst>
              <a:gd name="adj1" fmla="val -167157"/>
              <a:gd name="adj2" fmla="val 100824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chemeClr val="bg1"/>
                </a:solidFill>
              </a:rPr>
              <a:t>What does f refer to?</a:t>
            </a:r>
          </a:p>
        </p:txBody>
      </p:sp>
    </p:spTree>
    <p:extLst>
      <p:ext uri="{BB962C8B-B14F-4D97-AF65-F5344CB8AC3E}">
        <p14:creationId xmlns:p14="http://schemas.microsoft.com/office/powerpoint/2010/main" val="37022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Pre-compute pointer information offline, for most of the program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Optionally update server knowledge as more code is observed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Client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more code is discovered, do </a:t>
            </a:r>
            <a:r>
              <a:rPr lang="en-US" dirty="0" smtClean="0"/>
              <a:t>analysis of it</a:t>
            </a:r>
          </a:p>
          <a:p>
            <a:r>
              <a:rPr lang="en-US" dirty="0" smtClean="0"/>
              <a:t>Combine the incremental results with pre-computed results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798309" y="1863202"/>
            <a:ext cx="671018" cy="53404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✔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Gulfstream In Action</a:t>
            </a:r>
            <a:endParaRPr lang="en-US" sz="4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0773E-D27B-400D-9081-4800DFDDEEF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2" descr="C:\tmp\Temporary Internet Files\Content.IE5\VXDWZ1LM\MCj012988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1006" y="1417638"/>
            <a:ext cx="2335794" cy="2335794"/>
          </a:xfrm>
          <a:prstGeom prst="rect">
            <a:avLst/>
          </a:prstGeom>
          <a:noFill/>
        </p:spPr>
      </p:pic>
      <p:pic>
        <p:nvPicPr>
          <p:cNvPr id="2055" name="Picture 7" descr="C:\tmp\Temporary Internet Files\Content.IE5\N08JOVHX\MCj019743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80566"/>
            <a:ext cx="1283024" cy="180993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2055" idx="3"/>
            <a:endCxn id="6" idx="1"/>
          </p:cNvCxnSpPr>
          <p:nvPr/>
        </p:nvCxnSpPr>
        <p:spPr>
          <a:xfrm>
            <a:off x="1740224" y="2585535"/>
            <a:ext cx="4610782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1909037" y="3753432"/>
            <a:ext cx="526256" cy="1715891"/>
            <a:chOff x="1909037" y="3753432"/>
            <a:chExt cx="526256" cy="1715891"/>
          </a:xfrm>
        </p:grpSpPr>
        <p:sp>
          <p:nvSpPr>
            <p:cNvPr id="30" name="TextBox 29"/>
            <p:cNvSpPr txBox="1"/>
            <p:nvPr/>
          </p:nvSpPr>
          <p:spPr>
            <a:xfrm>
              <a:off x="1909037" y="3753432"/>
              <a:ext cx="52625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09037" y="4202285"/>
              <a:ext cx="52625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9037" y="4651138"/>
              <a:ext cx="52625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9037" y="5099991"/>
              <a:ext cx="52625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98309" y="3121172"/>
            <a:ext cx="52625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50709" y="3273572"/>
            <a:ext cx="52625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200" y="5863907"/>
            <a:ext cx="10923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>
                <a:solidFill>
                  <a:prstClr val="white"/>
                </a:solidFill>
              </a:rPr>
              <a:t>Offline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72487" y="5863907"/>
            <a:ext cx="107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600" dirty="0">
                <a:solidFill>
                  <a:prstClr val="white"/>
                </a:solidFill>
              </a:rPr>
              <a:t>Online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679988" y="1874853"/>
            <a:ext cx="671018" cy="53404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✔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79988" y="1863202"/>
            <a:ext cx="671018" cy="5340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181600"/>
            <a:ext cx="358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Checking a safety property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2133600" y="3124200"/>
            <a:ext cx="4876800" cy="2133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Is it faster to </a:t>
            </a:r>
            <a:endParaRPr lang="en-US" sz="3600" dirty="0" smtClean="0"/>
          </a:p>
          <a:p>
            <a:pPr algn="ctr"/>
            <a:endParaRPr lang="en-US" sz="2400" dirty="0" smtClean="0"/>
          </a:p>
          <a:p>
            <a:pPr marL="342900" indent="-342900" algn="ctr">
              <a:buAutoNum type="arabicParenR"/>
            </a:pPr>
            <a:r>
              <a:rPr lang="en-US" sz="2400" dirty="0" smtClean="0"/>
              <a:t>transfer pre-computed results + add incremental results</a:t>
            </a:r>
          </a:p>
          <a:p>
            <a:pPr marL="342900" indent="-342900" algn="ctr">
              <a:buAutoNum type="arabicParenR"/>
            </a:pPr>
            <a:r>
              <a:rPr lang="en-US" sz="2400" dirty="0" smtClean="0"/>
              <a:t>Compute everything from scratch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9997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665E-6 4.76521E-7 L 0.45991 4.7652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959E-6 -1.32084E-6 L 0.42364 -1.32084E-6 " pathEditMode="relative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6182E-7 6.93963E-9 L 0.47223 0.354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544E-7 3.20611E-6 L 0.45574 0.40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5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Rockwell" pitchFamily="18" charset="0"/>
              </a:rPr>
              <a:t>Simulated Devices</a:t>
            </a:r>
            <a:endParaRPr lang="en-US" sz="5400" b="1" dirty="0">
              <a:solidFill>
                <a:srgbClr val="C00000"/>
              </a:solidFill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83782" y="2080655"/>
            <a:ext cx="3612018" cy="4517476"/>
            <a:chOff x="883782" y="2080655"/>
            <a:chExt cx="3612018" cy="4517476"/>
          </a:xfrm>
        </p:grpSpPr>
        <p:pic>
          <p:nvPicPr>
            <p:cNvPr id="7" name="Picture 6" descr="deskto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3782" y="4768839"/>
              <a:ext cx="1829292" cy="1829292"/>
            </a:xfrm>
            <a:prstGeom prst="rect">
              <a:avLst/>
            </a:prstGeom>
          </p:spPr>
        </p:pic>
        <p:pic>
          <p:nvPicPr>
            <p:cNvPr id="8" name="Picture 7" descr="iphon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2080655"/>
              <a:ext cx="1239902" cy="1972156"/>
            </a:xfrm>
            <a:prstGeom prst="rect">
              <a:avLst/>
            </a:prstGeom>
          </p:spPr>
        </p:pic>
        <p:pic>
          <p:nvPicPr>
            <p:cNvPr id="9" name="Picture 8" descr="g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2274107"/>
              <a:ext cx="981605" cy="1802949"/>
            </a:xfrm>
            <a:prstGeom prst="rect">
              <a:avLst/>
            </a:prstGeom>
          </p:spPr>
        </p:pic>
        <p:pic>
          <p:nvPicPr>
            <p:cNvPr id="10" name="Picture 9" descr="macbook_pr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12321" y="4768839"/>
              <a:ext cx="2083479" cy="1268897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1" y="2161946"/>
            <a:ext cx="6077799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1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Different Configurations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093396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600200"/>
            <a:ext cx="45720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Slow devices </a:t>
            </a:r>
            <a:r>
              <a:rPr lang="en-US" dirty="0" smtClean="0"/>
              <a:t>benefit from Gulfstream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slow network </a:t>
            </a:r>
            <a:r>
              <a:rPr lang="en-US" dirty="0" smtClean="0"/>
              <a:t>can negate the benefits of the staged analysis</a:t>
            </a:r>
          </a:p>
          <a:p>
            <a:endParaRPr lang="en-US" dirty="0" smtClean="0"/>
          </a:p>
          <a:p>
            <a:r>
              <a:rPr lang="en-US" b="1" dirty="0" smtClean="0"/>
              <a:t>Large page updates </a:t>
            </a:r>
            <a:r>
              <a:rPr lang="en-US" dirty="0" smtClean="0"/>
              <a:t>don’t benefit from Gulfstream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05000" y="5410200"/>
            <a:ext cx="45720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“+” means that staged incremental analysis</a:t>
            </a:r>
          </a:p>
          <a:p>
            <a:r>
              <a:rPr lang="en-US" dirty="0"/>
              <a:t>is advantageous compared to full analysis on the client.</a:t>
            </a:r>
          </a:p>
        </p:txBody>
      </p:sp>
    </p:spTree>
    <p:extLst>
      <p:ext uri="{BB962C8B-B14F-4D97-AF65-F5344CB8AC3E}">
        <p14:creationId xmlns:p14="http://schemas.microsoft.com/office/powerpoint/2010/main" val="14208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Gulfstream Savings: Fast Devices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759420" y="1417638"/>
            <a:ext cx="1587560" cy="1064307"/>
          </a:xfrm>
          <a:prstGeom prst="wedgeRoundRectCallout">
            <a:avLst>
              <a:gd name="adj1" fmla="val -131268"/>
              <a:gd name="adj2" fmla="val 57311"/>
              <a:gd name="adj3" fmla="val 16667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 seconds saved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Gulfstream Savings: Slow Devices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 noMove="1" noResize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Laptop Running Time Comparison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62200" y="2170240"/>
            <a:ext cx="3388367" cy="1715960"/>
          </a:xfrm>
          <a:prstGeom prst="wedgeRoundRectCallout">
            <a:avLst>
              <a:gd name="adj1" fmla="val 104263"/>
              <a:gd name="adj2" fmla="val 295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Break even point: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After 30KB of updates, incremental Gulfstream is no longer faster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2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2209800"/>
            <a:ext cx="3886200" cy="304698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Area man says: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JavaScript leads the pack as most popular programming language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229600" cy="10989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 descr="http://o.onionstatic.com/images/21/21582/original/700.jpg?4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94" y="2438400"/>
            <a:ext cx="4040906" cy="2285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5485388"/>
            <a:ext cx="9144000" cy="1372612"/>
            <a:chOff x="0" y="5485388"/>
            <a:chExt cx="9144000" cy="1372612"/>
          </a:xfrm>
        </p:grpSpPr>
        <p:sp>
          <p:nvSpPr>
            <p:cNvPr id="7" name="Rectangle 6"/>
            <p:cNvSpPr/>
            <p:nvPr/>
          </p:nvSpPr>
          <p:spPr>
            <a:xfrm>
              <a:off x="0" y="5485388"/>
              <a:ext cx="9144000" cy="1372612"/>
            </a:xfrm>
            <a:prstGeom prst="rect">
              <a:avLst/>
            </a:prstGeom>
            <a:solidFill>
              <a:srgbClr val="F2F2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Content Placeholder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743" y="5562419"/>
              <a:ext cx="5582429" cy="1295581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04" y="1752600"/>
            <a:ext cx="597159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5600" y="2101334"/>
            <a:ext cx="11109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Gulfstream, staged analysis for JavaScript</a:t>
            </a:r>
          </a:p>
          <a:p>
            <a:r>
              <a:rPr lang="en-US" dirty="0" err="1" smtClean="0"/>
              <a:t>WebApps</a:t>
            </a:r>
            <a:r>
              <a:rPr lang="en-US" dirty="0" smtClean="0"/>
              <a:t> 2010</a:t>
            </a:r>
          </a:p>
          <a:p>
            <a:endParaRPr lang="en-US" dirty="0" smtClean="0"/>
          </a:p>
          <a:p>
            <a:r>
              <a:rPr lang="en-US" dirty="0" smtClean="0"/>
              <a:t>Staged analysis</a:t>
            </a:r>
          </a:p>
          <a:p>
            <a:pPr lvl="1"/>
            <a:r>
              <a:rPr lang="en-US" dirty="0" smtClean="0"/>
              <a:t>Offline on the server</a:t>
            </a:r>
          </a:p>
          <a:p>
            <a:pPr lvl="1"/>
            <a:r>
              <a:rPr lang="en-US" dirty="0" smtClean="0"/>
              <a:t>Online in the browser</a:t>
            </a:r>
          </a:p>
          <a:p>
            <a:endParaRPr lang="en-US" dirty="0" smtClean="0"/>
          </a:p>
          <a:p>
            <a:r>
              <a:rPr lang="en-US" dirty="0" smtClean="0"/>
              <a:t>Wide range of experiments</a:t>
            </a:r>
          </a:p>
          <a:p>
            <a:pPr lvl="1"/>
            <a:r>
              <a:rPr lang="en-US" dirty="0" smtClean="0"/>
              <a:t>For small updates, Gulfstream is faster</a:t>
            </a:r>
          </a:p>
          <a:p>
            <a:pPr lvl="1"/>
            <a:r>
              <a:rPr lang="en-US" dirty="0" smtClean="0"/>
              <a:t>Devices with slow CPU benefit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cap="none" dirty="0" smtClean="0">
                <a:latin typeface="Rockwell" pitchFamily="18" charset="0"/>
              </a:rPr>
              <a:t>Pointer Analysis and Use Analysis</a:t>
            </a:r>
            <a:endParaRPr lang="en-US" sz="6600" cap="none" dirty="0">
              <a:latin typeface="Rockwell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Use Analysis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defTabSz="457200"/>
            <a:r>
              <a:rPr lang="en-US" i="1" dirty="0">
                <a:solidFill>
                  <a:srgbClr val="000000"/>
                </a:solidFill>
              </a:rPr>
              <a:t>Practical Static Analysis of JavaScript Applications</a:t>
            </a:r>
          </a:p>
          <a:p>
            <a:pPr defTabSz="457200"/>
            <a:r>
              <a:rPr lang="en-US" i="1" dirty="0">
                <a:solidFill>
                  <a:srgbClr val="000000"/>
                </a:solidFill>
              </a:rPr>
              <a:t>in the Presence of Frameworks and Libraries</a:t>
            </a:r>
            <a:r>
              <a:rPr lang="en-US" dirty="0" smtClean="0">
                <a:solidFill>
                  <a:srgbClr val="000000"/>
                </a:solidFill>
              </a:rPr>
              <a:t>, Madsen, Livshits, Fanning, in submission,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92" y="1673225"/>
            <a:ext cx="3636415" cy="4718050"/>
          </a:xfrm>
        </p:spPr>
      </p:pic>
    </p:spTree>
    <p:extLst>
      <p:ext uri="{BB962C8B-B14F-4D97-AF65-F5344CB8AC3E}">
        <p14:creationId xmlns:p14="http://schemas.microsoft.com/office/powerpoint/2010/main" val="507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latin typeface="Rockwell" pitchFamily="18" charset="0"/>
              </a:rPr>
              <a:t>Motivation: </a:t>
            </a:r>
            <a:br>
              <a:rPr lang="en-US" sz="5400" cap="none" dirty="0" smtClean="0">
                <a:latin typeface="Rockwell" pitchFamily="18" charset="0"/>
              </a:rPr>
            </a:br>
            <a:r>
              <a:rPr lang="en-US" sz="5400" cap="none" dirty="0" smtClean="0">
                <a:latin typeface="Rockwell" pitchFamily="18" charset="0"/>
              </a:rPr>
              <a:t>Win8 App Store</a:t>
            </a:r>
            <a:endParaRPr lang="en-US" sz="5400" cap="none" dirty="0">
              <a:latin typeface="Rockwell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endParaRPr lang="en-US" dirty="0" smtClean="0"/>
          </a:p>
          <a:p>
            <a:pPr algn="r"/>
            <a:r>
              <a:rPr lang="en-US" dirty="0" smtClean="0"/>
              <a:t>Native C/C++ apps</a:t>
            </a:r>
          </a:p>
          <a:p>
            <a:pPr algn="r"/>
            <a:r>
              <a:rPr lang="en-US" dirty="0" smtClean="0"/>
              <a:t>.NET aps</a:t>
            </a:r>
          </a:p>
          <a:p>
            <a:pPr algn="r"/>
            <a:r>
              <a:rPr lang="en-US" dirty="0" smtClean="0"/>
              <a:t>JavaScript/HTML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Win8 &amp; Web Applications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57458" y="1667854"/>
            <a:ext cx="3805015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92934"/>
                </a:solidFill>
              </a:rPr>
              <a:t>Web App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9132" y="2819400"/>
            <a:ext cx="869535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DOM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2064" y="1667854"/>
            <a:ext cx="3817123" cy="9991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292934"/>
                </a:solidFill>
              </a:rPr>
              <a:t>Windows 8 App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49651" y="2819400"/>
            <a:ext cx="869535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Win8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88962" y="2819400"/>
            <a:ext cx="869535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WinJS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2064" y="2819400"/>
            <a:ext cx="869535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Builtin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8888" y="2828302"/>
            <a:ext cx="869535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DOM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579407" y="2828302"/>
            <a:ext cx="869535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…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618718" y="2828302"/>
            <a:ext cx="869535" cy="381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jQuery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31820" y="2828302"/>
            <a:ext cx="869535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Builtin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0" name="Round Diagonal Corner Rectangle 39"/>
          <p:cNvSpPr/>
          <p:nvPr/>
        </p:nvSpPr>
        <p:spPr>
          <a:xfrm>
            <a:off x="1476998" y="2819400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DOM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1" name="Round Diagonal Corner Rectangle 40"/>
          <p:cNvSpPr/>
          <p:nvPr/>
        </p:nvSpPr>
        <p:spPr>
          <a:xfrm>
            <a:off x="3447517" y="2819400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Win8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2" name="Round Diagonal Corner Rectangle 41"/>
          <p:cNvSpPr/>
          <p:nvPr/>
        </p:nvSpPr>
        <p:spPr>
          <a:xfrm>
            <a:off x="2486828" y="2819400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WinJS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3" name="Round Diagonal Corner Rectangle 42"/>
          <p:cNvSpPr/>
          <p:nvPr/>
        </p:nvSpPr>
        <p:spPr>
          <a:xfrm>
            <a:off x="499930" y="2819400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Builtin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4" name="Round Diagonal Corner Rectangle 43"/>
          <p:cNvSpPr/>
          <p:nvPr/>
        </p:nvSpPr>
        <p:spPr>
          <a:xfrm>
            <a:off x="5606754" y="2828302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DOM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5" name="Round Diagonal Corner Rectangle 44"/>
          <p:cNvSpPr/>
          <p:nvPr/>
        </p:nvSpPr>
        <p:spPr>
          <a:xfrm>
            <a:off x="7577273" y="2828302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</a:rPr>
              <a:t>…</a:t>
            </a:r>
            <a:endParaRPr lang="en-US" sz="2400" b="1" dirty="0">
              <a:solidFill>
                <a:srgbClr val="292934"/>
              </a:solidFill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>
            <a:off x="6616584" y="2828302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jQuery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4629686" y="2828302"/>
            <a:ext cx="869535" cy="3810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292934"/>
                </a:solidFill>
              </a:rPr>
              <a:t>Builtin</a:t>
            </a:r>
            <a:endParaRPr lang="en-US" sz="2400" b="1" dirty="0">
              <a:solidFill>
                <a:srgbClr val="292934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4" y="3657600"/>
            <a:ext cx="7487685" cy="21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4" y="3524964"/>
            <a:ext cx="8374803" cy="240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2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b="1" dirty="0" smtClean="0"/>
              <a:t>Call graph discovery</a:t>
            </a:r>
          </a:p>
          <a:p>
            <a:r>
              <a:rPr lang="en-US" dirty="0" smtClean="0"/>
              <a:t>API surface discovery</a:t>
            </a:r>
          </a:p>
          <a:p>
            <a:r>
              <a:rPr lang="en-US" dirty="0" smtClean="0"/>
              <a:t>Capability analysis</a:t>
            </a:r>
          </a:p>
          <a:p>
            <a:r>
              <a:rPr lang="en-US" dirty="0" smtClean="0"/>
              <a:t>Auto-complete</a:t>
            </a:r>
          </a:p>
          <a:p>
            <a:r>
              <a:rPr lang="en-US" dirty="0" smtClean="0"/>
              <a:t>Concrete type inference</a:t>
            </a:r>
          </a:p>
          <a:p>
            <a:r>
              <a:rPr lang="en-US" dirty="0" smtClean="0"/>
              <a:t>Runtime optimizations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pic>
        <p:nvPicPr>
          <p:cNvPr id="3074" name="Picture 2" descr="http://nion.modprobe.de/bimg/graph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62" y="1752600"/>
            <a:ext cx="2743200" cy="36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Call graph discovery</a:t>
            </a:r>
          </a:p>
          <a:p>
            <a:r>
              <a:rPr lang="en-US" b="1" dirty="0" smtClean="0"/>
              <a:t>API surface discovery</a:t>
            </a:r>
          </a:p>
          <a:p>
            <a:r>
              <a:rPr lang="en-US" dirty="0" smtClean="0"/>
              <a:t>Capability analysis</a:t>
            </a:r>
          </a:p>
          <a:p>
            <a:r>
              <a:rPr lang="en-US" dirty="0" smtClean="0"/>
              <a:t>Auto-complete</a:t>
            </a:r>
          </a:p>
          <a:p>
            <a:r>
              <a:rPr lang="en-US" dirty="0" smtClean="0"/>
              <a:t>Concrete type inference</a:t>
            </a:r>
          </a:p>
          <a:p>
            <a:r>
              <a:rPr lang="en-US" dirty="0" smtClean="0"/>
              <a:t>Runtime optimizations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1752600"/>
            <a:ext cx="38523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Windows.Devices.Sensors</a:t>
            </a:r>
            <a:endParaRPr lang="en-US" sz="2000" dirty="0">
              <a:solidFill>
                <a:srgbClr val="29293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Windows.Devices.Sms</a:t>
            </a:r>
            <a:endParaRPr lang="en-US" sz="2000" dirty="0">
              <a:solidFill>
                <a:srgbClr val="29293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Windows.Media.Capture</a:t>
            </a:r>
            <a:endParaRPr lang="en-US" sz="2000" dirty="0">
              <a:solidFill>
                <a:srgbClr val="29293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Windows.Networking.Sockets</a:t>
            </a:r>
            <a:endParaRPr lang="en-US" sz="2000" dirty="0">
              <a:solidFill>
                <a:srgbClr val="292934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56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Call graph discovery</a:t>
            </a:r>
          </a:p>
          <a:p>
            <a:r>
              <a:rPr lang="en-US" dirty="0" smtClean="0"/>
              <a:t>API surface discovery</a:t>
            </a:r>
          </a:p>
          <a:p>
            <a:r>
              <a:rPr lang="en-US" b="1" dirty="0" smtClean="0"/>
              <a:t>Capability analysis</a:t>
            </a:r>
          </a:p>
          <a:p>
            <a:r>
              <a:rPr lang="en-US" dirty="0" smtClean="0"/>
              <a:t>Auto-complete</a:t>
            </a:r>
          </a:p>
          <a:p>
            <a:r>
              <a:rPr lang="en-US" dirty="0" smtClean="0"/>
              <a:t>Concrete type </a:t>
            </a:r>
            <a:r>
              <a:rPr lang="en-US" dirty="0"/>
              <a:t>inference</a:t>
            </a:r>
            <a:endParaRPr lang="en-US" dirty="0" smtClean="0"/>
          </a:p>
          <a:p>
            <a:r>
              <a:rPr lang="en-US" dirty="0" smtClean="0"/>
              <a:t>Runtime optimizations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46" y="1687082"/>
            <a:ext cx="3557454" cy="251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8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Call graph discovery</a:t>
            </a:r>
          </a:p>
          <a:p>
            <a:r>
              <a:rPr lang="en-US" dirty="0" smtClean="0"/>
              <a:t>API surface discovery</a:t>
            </a:r>
          </a:p>
          <a:p>
            <a:r>
              <a:rPr lang="en-US" dirty="0" smtClean="0"/>
              <a:t>Capability analysis</a:t>
            </a:r>
          </a:p>
          <a:p>
            <a:r>
              <a:rPr lang="en-US" b="1" dirty="0" smtClean="0"/>
              <a:t>Auto-complete</a:t>
            </a:r>
          </a:p>
          <a:p>
            <a:r>
              <a:rPr lang="en-US" dirty="0" smtClean="0"/>
              <a:t>Concrete type </a:t>
            </a:r>
            <a:r>
              <a:rPr lang="en-US" dirty="0"/>
              <a:t>inference</a:t>
            </a:r>
            <a:endParaRPr lang="en-US" dirty="0" smtClean="0"/>
          </a:p>
          <a:p>
            <a:r>
              <a:rPr lang="en-US" dirty="0" smtClean="0"/>
              <a:t>Runtime optimizations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742454"/>
            <a:ext cx="3691535" cy="267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Call graph discovery</a:t>
            </a:r>
          </a:p>
          <a:p>
            <a:r>
              <a:rPr lang="en-US" dirty="0" smtClean="0"/>
              <a:t>API surface discovery</a:t>
            </a:r>
          </a:p>
          <a:p>
            <a:r>
              <a:rPr lang="en-US" dirty="0" smtClean="0"/>
              <a:t>Capability analysis</a:t>
            </a:r>
          </a:p>
          <a:p>
            <a:r>
              <a:rPr lang="en-US" dirty="0" smtClean="0"/>
              <a:t>Auto-complete</a:t>
            </a:r>
          </a:p>
          <a:p>
            <a:r>
              <a:rPr lang="en-US" b="1" dirty="0" smtClean="0"/>
              <a:t>Concrete type </a:t>
            </a:r>
            <a:r>
              <a:rPr lang="en-US" b="1" dirty="0"/>
              <a:t>inference</a:t>
            </a:r>
            <a:endParaRPr lang="en-US" b="1" dirty="0" smtClean="0"/>
          </a:p>
          <a:p>
            <a:r>
              <a:rPr lang="en-US" dirty="0" smtClean="0"/>
              <a:t>Runtime optimizations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69662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99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Rockwell" pitchFamily="18" charset="0"/>
              </a:rPr>
              <a:t>Two Issues in </a:t>
            </a:r>
            <a:br>
              <a:rPr lang="en-US" sz="6600" b="1" dirty="0">
                <a:solidFill>
                  <a:schemeClr val="tx1"/>
                </a:solidFill>
                <a:latin typeface="Rockwell" pitchFamily="18" charset="0"/>
              </a:rPr>
            </a:br>
            <a:r>
              <a:rPr lang="en-US" sz="6600" b="1" dirty="0">
                <a:solidFill>
                  <a:schemeClr val="tx1"/>
                </a:solidFill>
                <a:latin typeface="Rockwell" pitchFamily="18" charset="0"/>
              </a:rPr>
              <a:t>JavaScript Pointer Analysis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602163"/>
          </a:xfrm>
        </p:spPr>
        <p:txBody>
          <a:bodyPr/>
          <a:lstStyle/>
          <a:p>
            <a:r>
              <a:rPr lang="en-US" dirty="0" smtClean="0"/>
              <a:t>Call graph discovery</a:t>
            </a:r>
          </a:p>
          <a:p>
            <a:r>
              <a:rPr lang="en-US" dirty="0" smtClean="0"/>
              <a:t>API surface discovery</a:t>
            </a:r>
          </a:p>
          <a:p>
            <a:r>
              <a:rPr lang="en-US" dirty="0" smtClean="0"/>
              <a:t>Capability analysis</a:t>
            </a:r>
          </a:p>
          <a:p>
            <a:r>
              <a:rPr lang="en-US" dirty="0" smtClean="0"/>
              <a:t>Auto-complete</a:t>
            </a:r>
          </a:p>
          <a:p>
            <a:r>
              <a:rPr lang="en-US" dirty="0" smtClean="0"/>
              <a:t>Concrete type </a:t>
            </a:r>
            <a:r>
              <a:rPr lang="en-US" dirty="0"/>
              <a:t>inference</a:t>
            </a:r>
            <a:endParaRPr lang="en-US" dirty="0" smtClean="0"/>
          </a:p>
          <a:p>
            <a:r>
              <a:rPr lang="en-US" b="1" dirty="0" smtClean="0"/>
              <a:t>Runtime optimizations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600200"/>
            <a:ext cx="3962400" cy="411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9293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708" y="1752600"/>
            <a:ext cx="3352800" cy="15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3961332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92934"/>
                </a:solidFill>
              </a:rPr>
              <a:t>str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39624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292934"/>
                </a:solidFill>
              </a:rPr>
              <a:t>int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9624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2934"/>
                </a:solidFill>
              </a:rPr>
              <a:t>ref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5200" y="3962400"/>
            <a:ext cx="6858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92934"/>
                </a:solidFill>
              </a:rPr>
              <a:t>ref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4495800"/>
            <a:ext cx="161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</a:rPr>
              <a:t>memory layout</a:t>
            </a:r>
          </a:p>
        </p:txBody>
      </p:sp>
    </p:spTree>
    <p:extLst>
      <p:ext uri="{BB962C8B-B14F-4D97-AF65-F5344CB8AC3E}">
        <p14:creationId xmlns:p14="http://schemas.microsoft.com/office/powerpoint/2010/main" val="7158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Canvas Dilemma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canvas =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document.querySelector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("#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leftcol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.logo");</a:t>
            </a:r>
          </a:p>
          <a:p>
            <a:pPr marL="0" indent="0">
              <a:buNone/>
            </a:pP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var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context =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canvas.</a:t>
            </a:r>
            <a:r>
              <a:rPr lang="en-US" sz="20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getContext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("2d");</a:t>
            </a:r>
          </a:p>
          <a:p>
            <a:pPr marL="0" indent="0">
              <a:buNone/>
            </a:pP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context.fillRect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(20, 20,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c.width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/ 2,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c.height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 / 2);</a:t>
            </a:r>
          </a:p>
          <a:p>
            <a:pPr marL="0" indent="0">
              <a:buNone/>
            </a:pP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context.strokeRect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(0, 0, </a:t>
            </a:r>
            <a:r>
              <a:rPr lang="en-US" sz="2000" b="1" dirty="0" err="1">
                <a:latin typeface="Consolas" pitchFamily="49" charset="0"/>
                <a:cs typeface="Consolas" pitchFamily="49" charset="0"/>
              </a:rPr>
              <a:t>c.width</a:t>
            </a:r>
            <a:r>
              <a:rPr lang="en-US" sz="2000" b="1" dirty="0">
                <a:latin typeface="Consolas" pitchFamily="49" charset="0"/>
                <a:cs typeface="Consolas" pitchFamily="49" charset="0"/>
              </a:rPr>
              <a:t>, c. height</a:t>
            </a:r>
            <a:r>
              <a:rPr lang="en-US" sz="2000" b="1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en-US" sz="20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429000"/>
            <a:ext cx="4038600" cy="31242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model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querySelector</a:t>
            </a:r>
            <a:r>
              <a:rPr lang="en-US" sz="2000" dirty="0" smtClean="0"/>
              <a:t> as returning a reference to </a:t>
            </a:r>
            <a:r>
              <a:rPr lang="en-US" sz="2000" b="1" dirty="0" err="1" smtClean="0">
                <a:latin typeface="Consolas" pitchFamily="49" charset="0"/>
                <a:cs typeface="Consolas" pitchFamily="49" charset="0"/>
              </a:rPr>
              <a:t>HTMLElement:prototype</a:t>
            </a:r>
            <a:endParaRPr lang="en-US" sz="2000" b="1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 smtClean="0"/>
          </a:p>
          <a:p>
            <a:r>
              <a:rPr lang="en-US" sz="2000" dirty="0" smtClean="0"/>
              <a:t>However,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HTMLElement:prototype</a:t>
            </a:r>
            <a:r>
              <a:rPr lang="en-US" sz="2000" dirty="0" smtClean="0"/>
              <a:t> does </a:t>
            </a:r>
            <a:r>
              <a:rPr lang="en-US" sz="2000" b="1" dirty="0" smtClean="0"/>
              <a:t>not</a:t>
            </a:r>
            <a:r>
              <a:rPr lang="en-US" sz="2000" dirty="0" smtClean="0"/>
              <a:t> deﬁne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getContext</a:t>
            </a:r>
            <a:r>
              <a:rPr lang="en-US" sz="2000" dirty="0" smtClean="0"/>
              <a:t>, so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getContext</a:t>
            </a:r>
            <a:r>
              <a:rPr lang="en-US" sz="2000" dirty="0" smtClean="0"/>
              <a:t> remains unresolved</a:t>
            </a:r>
            <a:endParaRPr lang="en-US" sz="2000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4648200" y="3429000"/>
            <a:ext cx="4038600" cy="312420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Model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querySelector</a:t>
            </a:r>
            <a:r>
              <a:rPr lang="en-US" sz="2000" dirty="0" smtClean="0"/>
              <a:t> as returning </a:t>
            </a:r>
            <a:r>
              <a:rPr lang="en-US" sz="2000" i="1" dirty="0" smtClean="0"/>
              <a:t>any</a:t>
            </a:r>
            <a:r>
              <a:rPr lang="en-US" sz="2000" dirty="0" smtClean="0"/>
              <a:t> HTML element within underlying page</a:t>
            </a:r>
          </a:p>
          <a:p>
            <a:endParaRPr lang="en-US" sz="2000" dirty="0" smtClean="0"/>
          </a:p>
          <a:p>
            <a:r>
              <a:rPr lang="en-US" sz="2000" dirty="0" smtClean="0"/>
              <a:t>Returns elements on which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getContext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/>
              <a:t>is undeﬁned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09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Use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545633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738851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27" y="4343400"/>
            <a:ext cx="3213691" cy="1261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Down Arrow 19"/>
          <p:cNvSpPr/>
          <p:nvPr/>
        </p:nvSpPr>
        <p:spPr>
          <a:xfrm>
            <a:off x="2971800" y="2133600"/>
            <a:ext cx="60960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2971800" y="2514600"/>
            <a:ext cx="1676400" cy="838200"/>
          </a:xfrm>
          <a:prstGeom prst="wedgeRoundRectCallout">
            <a:avLst>
              <a:gd name="adj1" fmla="val -29498"/>
              <a:gd name="adj2" fmla="val 6555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elm</a:t>
            </a:r>
            <a:r>
              <a:rPr lang="en-US" dirty="0">
                <a:solidFill>
                  <a:srgbClr val="292934"/>
                </a:solidFill>
              </a:rPr>
              <a:t> flows into </a:t>
            </a:r>
            <a:r>
              <a:rPr lang="en-US" b="1" dirty="0" err="1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playVideo</a:t>
            </a:r>
            <a:endParaRPr lang="en-US" b="1" dirty="0">
              <a:solidFill>
                <a:srgbClr val="292934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7214075" y="2115796"/>
            <a:ext cx="609600" cy="2133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7239000" y="2483265"/>
            <a:ext cx="1676400" cy="838200"/>
          </a:xfrm>
          <a:prstGeom prst="wedgeRoundRectCallout">
            <a:avLst>
              <a:gd name="adj1" fmla="val -36635"/>
              <a:gd name="adj2" fmla="val 7269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elm</a:t>
            </a:r>
            <a:r>
              <a:rPr lang="en-US" dirty="0">
                <a:solidFill>
                  <a:srgbClr val="292934"/>
                </a:solidFill>
              </a:rPr>
              <a:t> flows into </a:t>
            </a:r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reset</a:t>
            </a:r>
          </a:p>
        </p:txBody>
      </p:sp>
      <p:sp>
        <p:nvSpPr>
          <p:cNvPr id="38" name="Down Arrow 37"/>
          <p:cNvSpPr/>
          <p:nvPr/>
        </p:nvSpPr>
        <p:spPr>
          <a:xfrm rot="10800000">
            <a:off x="1828800" y="2115796"/>
            <a:ext cx="609600" cy="2133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5105401" y="2088734"/>
            <a:ext cx="609600" cy="2133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92934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838200" y="2972156"/>
            <a:ext cx="1904999" cy="1020866"/>
          </a:xfrm>
          <a:prstGeom prst="wedgeRoundRectCallout">
            <a:avLst>
              <a:gd name="adj1" fmla="val 19564"/>
              <a:gd name="adj2" fmla="val -685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elm</a:t>
            </a:r>
            <a:r>
              <a:rPr lang="en-US" dirty="0">
                <a:solidFill>
                  <a:srgbClr val="292934"/>
                </a:solidFill>
              </a:rPr>
              <a:t> must have:</a:t>
            </a:r>
          </a:p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muted</a:t>
            </a:r>
            <a:r>
              <a:rPr lang="en-US" dirty="0">
                <a:solidFill>
                  <a:srgbClr val="292934"/>
                </a:solidFill>
              </a:rPr>
              <a:t> and </a:t>
            </a:r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play</a:t>
            </a:r>
            <a:r>
              <a:rPr lang="en-US" dirty="0">
                <a:solidFill>
                  <a:srgbClr val="292934"/>
                </a:solidFill>
              </a:rPr>
              <a:t> 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4953001" y="2972156"/>
            <a:ext cx="1904999" cy="1020866"/>
          </a:xfrm>
          <a:prstGeom prst="wedgeRoundRectCallout">
            <a:avLst>
              <a:gd name="adj1" fmla="val -23950"/>
              <a:gd name="adj2" fmla="val -6520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elm</a:t>
            </a:r>
            <a:r>
              <a:rPr lang="en-US" dirty="0">
                <a:solidFill>
                  <a:srgbClr val="292934"/>
                </a:solidFill>
              </a:rPr>
              <a:t> must have:</a:t>
            </a:r>
          </a:p>
          <a:p>
            <a:pPr algn="ctr"/>
            <a:r>
              <a:rPr lang="en-US" b="1" dirty="0">
                <a:solidFill>
                  <a:srgbClr val="292934"/>
                </a:solidFill>
                <a:latin typeface="Consolas" pitchFamily="49" charset="0"/>
                <a:cs typeface="Consolas" pitchFamily="49" charset="0"/>
              </a:rPr>
              <a:t>pause</a:t>
            </a:r>
            <a:r>
              <a:rPr lang="en-US" dirty="0">
                <a:solidFill>
                  <a:srgbClr val="292934"/>
                </a:solidFill>
              </a:rPr>
              <a:t> </a:t>
            </a:r>
            <a:endParaRPr lang="en-US" b="1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vs. Use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800600" cy="47183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Pointer analysis deals with “concrete” facts</a:t>
            </a:r>
          </a:p>
          <a:p>
            <a:endParaRPr lang="en-US" sz="3600" dirty="0" smtClean="0"/>
          </a:p>
          <a:p>
            <a:r>
              <a:rPr lang="en-US" sz="3600" dirty="0" smtClean="0"/>
              <a:t>Facts we can observe</a:t>
            </a:r>
          </a:p>
          <a:p>
            <a:pPr lvl="1"/>
            <a:r>
              <a:rPr lang="en-US" sz="3200" dirty="0" smtClean="0"/>
              <a:t>variables declared in the program</a:t>
            </a:r>
          </a:p>
          <a:p>
            <a:pPr lvl="1"/>
            <a:r>
              <a:rPr lang="en-US" sz="3200" dirty="0" smtClean="0"/>
              <a:t>allocation sites</a:t>
            </a:r>
          </a:p>
          <a:p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175" y="2267305"/>
            <a:ext cx="3072650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47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vs. Use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analysis deals with the “invisible” part of the heap</a:t>
            </a:r>
          </a:p>
          <a:p>
            <a:endParaRPr lang="en-US" sz="2400" dirty="0" smtClean="0"/>
          </a:p>
          <a:p>
            <a:r>
              <a:rPr lang="en-US" sz="2400" dirty="0" smtClean="0"/>
              <a:t>It can exist entirely outside the JavaScript heap</a:t>
            </a:r>
          </a:p>
          <a:p>
            <a:endParaRPr lang="en-US" sz="2400" dirty="0" smtClean="0"/>
          </a:p>
          <a:p>
            <a:r>
              <a:rPr lang="en-US" sz="2400" dirty="0" smtClean="0"/>
              <a:t>Constraints </a:t>
            </a:r>
            <a:r>
              <a:rPr lang="en-US" sz="2400" dirty="0"/>
              <a:t>flows from </a:t>
            </a:r>
            <a:r>
              <a:rPr lang="en-US" sz="2400" dirty="0" smtClean="0"/>
              <a:t>callers to </a:t>
            </a:r>
            <a:r>
              <a:rPr lang="en-US" sz="2400" dirty="0" err="1" smtClean="0"/>
              <a:t>callees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5" y="2267305"/>
            <a:ext cx="3072650" cy="352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driveUtil.uploadFilesAsync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server.imagesFolderId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then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 function (results) {...}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cs typeface="Consolas" pitchFamily="49" charset="0"/>
              </a:rPr>
              <a:t>analysis correctly maps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then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+mj-lt"/>
                <a:cs typeface="Consolas" pitchFamily="49" charset="0"/>
              </a:rPr>
              <a:t>to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WinJS:Promise:prototype.then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var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json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Windows.Storage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ApplicationData.current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localSettings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.values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[key];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correctly </a:t>
            </a:r>
            <a:r>
              <a:rPr lang="en-US" dirty="0"/>
              <a:t>resolves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localSettings</a:t>
            </a:r>
            <a:r>
              <a:rPr lang="en-US" dirty="0"/>
              <a:t> to an instance </a:t>
            </a:r>
            <a:r>
              <a:rPr lang="en-US" dirty="0" smtClean="0"/>
              <a:t>of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Windows:Storage:ApplicationDataContainer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Rockwell" pitchFamily="18" charset="0"/>
              </a:rPr>
              <a:t>Benchmarks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4"/>
          <a:stretch/>
        </p:blipFill>
        <p:spPr bwMode="auto">
          <a:xfrm>
            <a:off x="1717238" y="1524000"/>
            <a:ext cx="605516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238" y="3736043"/>
            <a:ext cx="6055162" cy="182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1959195" y="3200400"/>
            <a:ext cx="5641767" cy="504527"/>
          </a:xfrm>
          <a:custGeom>
            <a:avLst/>
            <a:gdLst>
              <a:gd name="connsiteX0" fmla="*/ 0 w 5495938"/>
              <a:gd name="connsiteY0" fmla="*/ 376015 h 478565"/>
              <a:gd name="connsiteX1" fmla="*/ 51275 w 5495938"/>
              <a:gd name="connsiteY1" fmla="*/ 316194 h 478565"/>
              <a:gd name="connsiteX2" fmla="*/ 102549 w 5495938"/>
              <a:gd name="connsiteY2" fmla="*/ 264920 h 478565"/>
              <a:gd name="connsiteX3" fmla="*/ 145278 w 5495938"/>
              <a:gd name="connsiteY3" fmla="*/ 205099 h 478565"/>
              <a:gd name="connsiteX4" fmla="*/ 188007 w 5495938"/>
              <a:gd name="connsiteY4" fmla="*/ 170916 h 478565"/>
              <a:gd name="connsiteX5" fmla="*/ 239282 w 5495938"/>
              <a:gd name="connsiteY5" fmla="*/ 119641 h 478565"/>
              <a:gd name="connsiteX6" fmla="*/ 247828 w 5495938"/>
              <a:gd name="connsiteY6" fmla="*/ 94004 h 478565"/>
              <a:gd name="connsiteX7" fmla="*/ 273465 w 5495938"/>
              <a:gd name="connsiteY7" fmla="*/ 76912 h 478565"/>
              <a:gd name="connsiteX8" fmla="*/ 341832 w 5495938"/>
              <a:gd name="connsiteY8" fmla="*/ 59821 h 478565"/>
              <a:gd name="connsiteX9" fmla="*/ 401652 w 5495938"/>
              <a:gd name="connsiteY9" fmla="*/ 68366 h 478565"/>
              <a:gd name="connsiteX10" fmla="*/ 452927 w 5495938"/>
              <a:gd name="connsiteY10" fmla="*/ 153824 h 478565"/>
              <a:gd name="connsiteX11" fmla="*/ 461473 w 5495938"/>
              <a:gd name="connsiteY11" fmla="*/ 196553 h 478565"/>
              <a:gd name="connsiteX12" fmla="*/ 470019 w 5495938"/>
              <a:gd name="connsiteY12" fmla="*/ 247828 h 478565"/>
              <a:gd name="connsiteX13" fmla="*/ 487110 w 5495938"/>
              <a:gd name="connsiteY13" fmla="*/ 299103 h 478565"/>
              <a:gd name="connsiteX14" fmla="*/ 512748 w 5495938"/>
              <a:gd name="connsiteY14" fmla="*/ 324740 h 478565"/>
              <a:gd name="connsiteX15" fmla="*/ 546931 w 5495938"/>
              <a:gd name="connsiteY15" fmla="*/ 358923 h 478565"/>
              <a:gd name="connsiteX16" fmla="*/ 564022 w 5495938"/>
              <a:gd name="connsiteY16" fmla="*/ 333286 h 478565"/>
              <a:gd name="connsiteX17" fmla="*/ 589660 w 5495938"/>
              <a:gd name="connsiteY17" fmla="*/ 299103 h 478565"/>
              <a:gd name="connsiteX18" fmla="*/ 623843 w 5495938"/>
              <a:gd name="connsiteY18" fmla="*/ 247828 h 478565"/>
              <a:gd name="connsiteX19" fmla="*/ 683664 w 5495938"/>
              <a:gd name="connsiteY19" fmla="*/ 179462 h 478565"/>
              <a:gd name="connsiteX20" fmla="*/ 726392 w 5495938"/>
              <a:gd name="connsiteY20" fmla="*/ 111095 h 478565"/>
              <a:gd name="connsiteX21" fmla="*/ 760576 w 5495938"/>
              <a:gd name="connsiteY21" fmla="*/ 59821 h 478565"/>
              <a:gd name="connsiteX22" fmla="*/ 777667 w 5495938"/>
              <a:gd name="connsiteY22" fmla="*/ 34183 h 478565"/>
              <a:gd name="connsiteX23" fmla="*/ 803305 w 5495938"/>
              <a:gd name="connsiteY23" fmla="*/ 8546 h 478565"/>
              <a:gd name="connsiteX24" fmla="*/ 846034 w 5495938"/>
              <a:gd name="connsiteY24" fmla="*/ 76912 h 478565"/>
              <a:gd name="connsiteX25" fmla="*/ 854579 w 5495938"/>
              <a:gd name="connsiteY25" fmla="*/ 102550 h 478565"/>
              <a:gd name="connsiteX26" fmla="*/ 880217 w 5495938"/>
              <a:gd name="connsiteY26" fmla="*/ 136733 h 478565"/>
              <a:gd name="connsiteX27" fmla="*/ 897308 w 5495938"/>
              <a:gd name="connsiteY27" fmla="*/ 170916 h 478565"/>
              <a:gd name="connsiteX28" fmla="*/ 931492 w 5495938"/>
              <a:gd name="connsiteY28" fmla="*/ 222191 h 478565"/>
              <a:gd name="connsiteX29" fmla="*/ 948583 w 5495938"/>
              <a:gd name="connsiteY29" fmla="*/ 247828 h 478565"/>
              <a:gd name="connsiteX30" fmla="*/ 965675 w 5495938"/>
              <a:gd name="connsiteY30" fmla="*/ 299103 h 478565"/>
              <a:gd name="connsiteX31" fmla="*/ 974221 w 5495938"/>
              <a:gd name="connsiteY31" fmla="*/ 324740 h 478565"/>
              <a:gd name="connsiteX32" fmla="*/ 991312 w 5495938"/>
              <a:gd name="connsiteY32" fmla="*/ 350378 h 478565"/>
              <a:gd name="connsiteX33" fmla="*/ 1034041 w 5495938"/>
              <a:gd name="connsiteY33" fmla="*/ 333286 h 478565"/>
              <a:gd name="connsiteX34" fmla="*/ 1051133 w 5495938"/>
              <a:gd name="connsiteY34" fmla="*/ 290557 h 478565"/>
              <a:gd name="connsiteX35" fmla="*/ 1076770 w 5495938"/>
              <a:gd name="connsiteY35" fmla="*/ 256374 h 478565"/>
              <a:gd name="connsiteX36" fmla="*/ 1093862 w 5495938"/>
              <a:gd name="connsiteY36" fmla="*/ 230737 h 478565"/>
              <a:gd name="connsiteX37" fmla="*/ 1102407 w 5495938"/>
              <a:gd name="connsiteY37" fmla="*/ 196553 h 478565"/>
              <a:gd name="connsiteX38" fmla="*/ 1128045 w 5495938"/>
              <a:gd name="connsiteY38" fmla="*/ 162370 h 478565"/>
              <a:gd name="connsiteX39" fmla="*/ 1145136 w 5495938"/>
              <a:gd name="connsiteY39" fmla="*/ 136733 h 478565"/>
              <a:gd name="connsiteX40" fmla="*/ 1170774 w 5495938"/>
              <a:gd name="connsiteY40" fmla="*/ 102550 h 478565"/>
              <a:gd name="connsiteX41" fmla="*/ 1213503 w 5495938"/>
              <a:gd name="connsiteY41" fmla="*/ 51275 h 478565"/>
              <a:gd name="connsiteX42" fmla="*/ 1230594 w 5495938"/>
              <a:gd name="connsiteY42" fmla="*/ 25637 h 478565"/>
              <a:gd name="connsiteX43" fmla="*/ 1281869 w 5495938"/>
              <a:gd name="connsiteY43" fmla="*/ 0 h 478565"/>
              <a:gd name="connsiteX44" fmla="*/ 1324598 w 5495938"/>
              <a:gd name="connsiteY44" fmla="*/ 59821 h 478565"/>
              <a:gd name="connsiteX45" fmla="*/ 1350235 w 5495938"/>
              <a:gd name="connsiteY45" fmla="*/ 94004 h 478565"/>
              <a:gd name="connsiteX46" fmla="*/ 1367327 w 5495938"/>
              <a:gd name="connsiteY46" fmla="*/ 136733 h 478565"/>
              <a:gd name="connsiteX47" fmla="*/ 1410056 w 5495938"/>
              <a:gd name="connsiteY47" fmla="*/ 188008 h 478565"/>
              <a:gd name="connsiteX48" fmla="*/ 1444239 w 5495938"/>
              <a:gd name="connsiteY48" fmla="*/ 264920 h 478565"/>
              <a:gd name="connsiteX49" fmla="*/ 1469877 w 5495938"/>
              <a:gd name="connsiteY49" fmla="*/ 282011 h 478565"/>
              <a:gd name="connsiteX50" fmla="*/ 1486968 w 5495938"/>
              <a:gd name="connsiteY50" fmla="*/ 307649 h 478565"/>
              <a:gd name="connsiteX51" fmla="*/ 1495514 w 5495938"/>
              <a:gd name="connsiteY51" fmla="*/ 333286 h 478565"/>
              <a:gd name="connsiteX52" fmla="*/ 1529697 w 5495938"/>
              <a:gd name="connsiteY52" fmla="*/ 384561 h 478565"/>
              <a:gd name="connsiteX53" fmla="*/ 1563880 w 5495938"/>
              <a:gd name="connsiteY53" fmla="*/ 376015 h 478565"/>
              <a:gd name="connsiteX54" fmla="*/ 1598064 w 5495938"/>
              <a:gd name="connsiteY54" fmla="*/ 316194 h 478565"/>
              <a:gd name="connsiteX55" fmla="*/ 1632247 w 5495938"/>
              <a:gd name="connsiteY55" fmla="*/ 256374 h 478565"/>
              <a:gd name="connsiteX56" fmla="*/ 1640792 w 5495938"/>
              <a:gd name="connsiteY56" fmla="*/ 230737 h 478565"/>
              <a:gd name="connsiteX57" fmla="*/ 1657884 w 5495938"/>
              <a:gd name="connsiteY57" fmla="*/ 205099 h 478565"/>
              <a:gd name="connsiteX58" fmla="*/ 1666430 w 5495938"/>
              <a:gd name="connsiteY58" fmla="*/ 179462 h 478565"/>
              <a:gd name="connsiteX59" fmla="*/ 1683521 w 5495938"/>
              <a:gd name="connsiteY59" fmla="*/ 153824 h 478565"/>
              <a:gd name="connsiteX60" fmla="*/ 1709159 w 5495938"/>
              <a:gd name="connsiteY60" fmla="*/ 111095 h 478565"/>
              <a:gd name="connsiteX61" fmla="*/ 1734796 w 5495938"/>
              <a:gd name="connsiteY61" fmla="*/ 59821 h 478565"/>
              <a:gd name="connsiteX62" fmla="*/ 1760434 w 5495938"/>
              <a:gd name="connsiteY62" fmla="*/ 42729 h 478565"/>
              <a:gd name="connsiteX63" fmla="*/ 1786071 w 5495938"/>
              <a:gd name="connsiteY63" fmla="*/ 17092 h 478565"/>
              <a:gd name="connsiteX64" fmla="*/ 1828800 w 5495938"/>
              <a:gd name="connsiteY64" fmla="*/ 25637 h 478565"/>
              <a:gd name="connsiteX65" fmla="*/ 1845892 w 5495938"/>
              <a:gd name="connsiteY65" fmla="*/ 59821 h 478565"/>
              <a:gd name="connsiteX66" fmla="*/ 1922804 w 5495938"/>
              <a:gd name="connsiteY66" fmla="*/ 170916 h 478565"/>
              <a:gd name="connsiteX67" fmla="*/ 1931349 w 5495938"/>
              <a:gd name="connsiteY67" fmla="*/ 196553 h 478565"/>
              <a:gd name="connsiteX68" fmla="*/ 1939895 w 5495938"/>
              <a:gd name="connsiteY68" fmla="*/ 230737 h 478565"/>
              <a:gd name="connsiteX69" fmla="*/ 1956987 w 5495938"/>
              <a:gd name="connsiteY69" fmla="*/ 256374 h 478565"/>
              <a:gd name="connsiteX70" fmla="*/ 1974078 w 5495938"/>
              <a:gd name="connsiteY70" fmla="*/ 316194 h 478565"/>
              <a:gd name="connsiteX71" fmla="*/ 1982624 w 5495938"/>
              <a:gd name="connsiteY71" fmla="*/ 341832 h 478565"/>
              <a:gd name="connsiteX72" fmla="*/ 2008262 w 5495938"/>
              <a:gd name="connsiteY72" fmla="*/ 376015 h 478565"/>
              <a:gd name="connsiteX73" fmla="*/ 2033899 w 5495938"/>
              <a:gd name="connsiteY73" fmla="*/ 435836 h 478565"/>
              <a:gd name="connsiteX74" fmla="*/ 2085174 w 5495938"/>
              <a:gd name="connsiteY74" fmla="*/ 478565 h 478565"/>
              <a:gd name="connsiteX75" fmla="*/ 2153540 w 5495938"/>
              <a:gd name="connsiteY75" fmla="*/ 470019 h 478565"/>
              <a:gd name="connsiteX76" fmla="*/ 2179178 w 5495938"/>
              <a:gd name="connsiteY76" fmla="*/ 427290 h 478565"/>
              <a:gd name="connsiteX77" fmla="*/ 2204815 w 5495938"/>
              <a:gd name="connsiteY77" fmla="*/ 393107 h 478565"/>
              <a:gd name="connsiteX78" fmla="*/ 2247544 w 5495938"/>
              <a:gd name="connsiteY78" fmla="*/ 350378 h 478565"/>
              <a:gd name="connsiteX79" fmla="*/ 2273181 w 5495938"/>
              <a:gd name="connsiteY79" fmla="*/ 307649 h 478565"/>
              <a:gd name="connsiteX80" fmla="*/ 2315910 w 5495938"/>
              <a:gd name="connsiteY80" fmla="*/ 247828 h 478565"/>
              <a:gd name="connsiteX81" fmla="*/ 2324456 w 5495938"/>
              <a:gd name="connsiteY81" fmla="*/ 222191 h 478565"/>
              <a:gd name="connsiteX82" fmla="*/ 2427006 w 5495938"/>
              <a:gd name="connsiteY82" fmla="*/ 102550 h 478565"/>
              <a:gd name="connsiteX83" fmla="*/ 2452643 w 5495938"/>
              <a:gd name="connsiteY83" fmla="*/ 85458 h 478565"/>
              <a:gd name="connsiteX84" fmla="*/ 2495372 w 5495938"/>
              <a:gd name="connsiteY84" fmla="*/ 136733 h 478565"/>
              <a:gd name="connsiteX85" fmla="*/ 2503918 w 5495938"/>
              <a:gd name="connsiteY85" fmla="*/ 162370 h 478565"/>
              <a:gd name="connsiteX86" fmla="*/ 2538101 w 5495938"/>
              <a:gd name="connsiteY86" fmla="*/ 230737 h 478565"/>
              <a:gd name="connsiteX87" fmla="*/ 2555192 w 5495938"/>
              <a:gd name="connsiteY87" fmla="*/ 264920 h 478565"/>
              <a:gd name="connsiteX88" fmla="*/ 2563738 w 5495938"/>
              <a:gd name="connsiteY88" fmla="*/ 290557 h 478565"/>
              <a:gd name="connsiteX89" fmla="*/ 2623559 w 5495938"/>
              <a:gd name="connsiteY89" fmla="*/ 350378 h 478565"/>
              <a:gd name="connsiteX90" fmla="*/ 2640650 w 5495938"/>
              <a:gd name="connsiteY90" fmla="*/ 376015 h 478565"/>
              <a:gd name="connsiteX91" fmla="*/ 2709017 w 5495938"/>
              <a:gd name="connsiteY91" fmla="*/ 444381 h 478565"/>
              <a:gd name="connsiteX92" fmla="*/ 2760292 w 5495938"/>
              <a:gd name="connsiteY92" fmla="*/ 461473 h 478565"/>
              <a:gd name="connsiteX93" fmla="*/ 2785929 w 5495938"/>
              <a:gd name="connsiteY93" fmla="*/ 452927 h 478565"/>
              <a:gd name="connsiteX94" fmla="*/ 2820112 w 5495938"/>
              <a:gd name="connsiteY94" fmla="*/ 401652 h 478565"/>
              <a:gd name="connsiteX95" fmla="*/ 2837204 w 5495938"/>
              <a:gd name="connsiteY95" fmla="*/ 367469 h 478565"/>
              <a:gd name="connsiteX96" fmla="*/ 2845749 w 5495938"/>
              <a:gd name="connsiteY96" fmla="*/ 333286 h 478565"/>
              <a:gd name="connsiteX97" fmla="*/ 2862841 w 5495938"/>
              <a:gd name="connsiteY97" fmla="*/ 307649 h 478565"/>
              <a:gd name="connsiteX98" fmla="*/ 2897024 w 5495938"/>
              <a:gd name="connsiteY98" fmla="*/ 247828 h 478565"/>
              <a:gd name="connsiteX99" fmla="*/ 2922662 w 5495938"/>
              <a:gd name="connsiteY99" fmla="*/ 188008 h 478565"/>
              <a:gd name="connsiteX100" fmla="*/ 2931207 w 5495938"/>
              <a:gd name="connsiteY100" fmla="*/ 162370 h 478565"/>
              <a:gd name="connsiteX101" fmla="*/ 2956845 w 5495938"/>
              <a:gd name="connsiteY101" fmla="*/ 136733 h 478565"/>
              <a:gd name="connsiteX102" fmla="*/ 2973936 w 5495938"/>
              <a:gd name="connsiteY102" fmla="*/ 111095 h 478565"/>
              <a:gd name="connsiteX103" fmla="*/ 3059394 w 5495938"/>
              <a:gd name="connsiteY103" fmla="*/ 205099 h 478565"/>
              <a:gd name="connsiteX104" fmla="*/ 3076486 w 5495938"/>
              <a:gd name="connsiteY104" fmla="*/ 230737 h 478565"/>
              <a:gd name="connsiteX105" fmla="*/ 3102123 w 5495938"/>
              <a:gd name="connsiteY105" fmla="*/ 273465 h 478565"/>
              <a:gd name="connsiteX106" fmla="*/ 3127761 w 5495938"/>
              <a:gd name="connsiteY106" fmla="*/ 290557 h 478565"/>
              <a:gd name="connsiteX107" fmla="*/ 3187581 w 5495938"/>
              <a:gd name="connsiteY107" fmla="*/ 358923 h 478565"/>
              <a:gd name="connsiteX108" fmla="*/ 3204673 w 5495938"/>
              <a:gd name="connsiteY108" fmla="*/ 384561 h 478565"/>
              <a:gd name="connsiteX109" fmla="*/ 3230310 w 5495938"/>
              <a:gd name="connsiteY109" fmla="*/ 367469 h 478565"/>
              <a:gd name="connsiteX110" fmla="*/ 3238856 w 5495938"/>
              <a:gd name="connsiteY110" fmla="*/ 324740 h 478565"/>
              <a:gd name="connsiteX111" fmla="*/ 3255948 w 5495938"/>
              <a:gd name="connsiteY111" fmla="*/ 273465 h 478565"/>
              <a:gd name="connsiteX112" fmla="*/ 3281585 w 5495938"/>
              <a:gd name="connsiteY112" fmla="*/ 179462 h 478565"/>
              <a:gd name="connsiteX113" fmla="*/ 3290131 w 5495938"/>
              <a:gd name="connsiteY113" fmla="*/ 136733 h 478565"/>
              <a:gd name="connsiteX114" fmla="*/ 3341406 w 5495938"/>
              <a:gd name="connsiteY114" fmla="*/ 76912 h 478565"/>
              <a:gd name="connsiteX115" fmla="*/ 3367043 w 5495938"/>
              <a:gd name="connsiteY115" fmla="*/ 68366 h 478565"/>
              <a:gd name="connsiteX116" fmla="*/ 3392680 w 5495938"/>
              <a:gd name="connsiteY116" fmla="*/ 76912 h 478565"/>
              <a:gd name="connsiteX117" fmla="*/ 3478138 w 5495938"/>
              <a:gd name="connsiteY117" fmla="*/ 153824 h 478565"/>
              <a:gd name="connsiteX118" fmla="*/ 3512321 w 5495938"/>
              <a:gd name="connsiteY118" fmla="*/ 205099 h 478565"/>
              <a:gd name="connsiteX119" fmla="*/ 3614871 w 5495938"/>
              <a:gd name="connsiteY119" fmla="*/ 290557 h 478565"/>
              <a:gd name="connsiteX120" fmla="*/ 3691783 w 5495938"/>
              <a:gd name="connsiteY120" fmla="*/ 341832 h 478565"/>
              <a:gd name="connsiteX121" fmla="*/ 3717421 w 5495938"/>
              <a:gd name="connsiteY121" fmla="*/ 358923 h 478565"/>
              <a:gd name="connsiteX122" fmla="*/ 3768695 w 5495938"/>
              <a:gd name="connsiteY122" fmla="*/ 410198 h 478565"/>
              <a:gd name="connsiteX123" fmla="*/ 3785787 w 5495938"/>
              <a:gd name="connsiteY123" fmla="*/ 384561 h 478565"/>
              <a:gd name="connsiteX124" fmla="*/ 3802878 w 5495938"/>
              <a:gd name="connsiteY124" fmla="*/ 333286 h 478565"/>
              <a:gd name="connsiteX125" fmla="*/ 3811424 w 5495938"/>
              <a:gd name="connsiteY125" fmla="*/ 307649 h 478565"/>
              <a:gd name="connsiteX126" fmla="*/ 3828516 w 5495938"/>
              <a:gd name="connsiteY126" fmla="*/ 256374 h 478565"/>
              <a:gd name="connsiteX127" fmla="*/ 3854153 w 5495938"/>
              <a:gd name="connsiteY127" fmla="*/ 162370 h 478565"/>
              <a:gd name="connsiteX128" fmla="*/ 3871245 w 5495938"/>
              <a:gd name="connsiteY128" fmla="*/ 136733 h 478565"/>
              <a:gd name="connsiteX129" fmla="*/ 3879791 w 5495938"/>
              <a:gd name="connsiteY129" fmla="*/ 111095 h 478565"/>
              <a:gd name="connsiteX130" fmla="*/ 3939611 w 5495938"/>
              <a:gd name="connsiteY130" fmla="*/ 111095 h 478565"/>
              <a:gd name="connsiteX131" fmla="*/ 3965249 w 5495938"/>
              <a:gd name="connsiteY131" fmla="*/ 128187 h 478565"/>
              <a:gd name="connsiteX132" fmla="*/ 4033615 w 5495938"/>
              <a:gd name="connsiteY132" fmla="*/ 188008 h 478565"/>
              <a:gd name="connsiteX133" fmla="*/ 4084890 w 5495938"/>
              <a:gd name="connsiteY133" fmla="*/ 247828 h 478565"/>
              <a:gd name="connsiteX134" fmla="*/ 4119073 w 5495938"/>
              <a:gd name="connsiteY134" fmla="*/ 290557 h 478565"/>
              <a:gd name="connsiteX135" fmla="*/ 4161802 w 5495938"/>
              <a:gd name="connsiteY135" fmla="*/ 324740 h 478565"/>
              <a:gd name="connsiteX136" fmla="*/ 4204531 w 5495938"/>
              <a:gd name="connsiteY136" fmla="*/ 367469 h 478565"/>
              <a:gd name="connsiteX137" fmla="*/ 4221622 w 5495938"/>
              <a:gd name="connsiteY137" fmla="*/ 393107 h 478565"/>
              <a:gd name="connsiteX138" fmla="*/ 4255806 w 5495938"/>
              <a:gd name="connsiteY138" fmla="*/ 410198 h 478565"/>
              <a:gd name="connsiteX139" fmla="*/ 4281443 w 5495938"/>
              <a:gd name="connsiteY139" fmla="*/ 427290 h 478565"/>
              <a:gd name="connsiteX140" fmla="*/ 4341264 w 5495938"/>
              <a:gd name="connsiteY140" fmla="*/ 444381 h 478565"/>
              <a:gd name="connsiteX141" fmla="*/ 4366901 w 5495938"/>
              <a:gd name="connsiteY141" fmla="*/ 452927 h 478565"/>
              <a:gd name="connsiteX142" fmla="*/ 4409630 w 5495938"/>
              <a:gd name="connsiteY142" fmla="*/ 444381 h 478565"/>
              <a:gd name="connsiteX143" fmla="*/ 4426721 w 5495938"/>
              <a:gd name="connsiteY143" fmla="*/ 393107 h 478565"/>
              <a:gd name="connsiteX144" fmla="*/ 4443813 w 5495938"/>
              <a:gd name="connsiteY144" fmla="*/ 350378 h 478565"/>
              <a:gd name="connsiteX145" fmla="*/ 4452359 w 5495938"/>
              <a:gd name="connsiteY145" fmla="*/ 307649 h 478565"/>
              <a:gd name="connsiteX146" fmla="*/ 4469450 w 5495938"/>
              <a:gd name="connsiteY146" fmla="*/ 273465 h 478565"/>
              <a:gd name="connsiteX147" fmla="*/ 4503634 w 5495938"/>
              <a:gd name="connsiteY147" fmla="*/ 196553 h 478565"/>
              <a:gd name="connsiteX148" fmla="*/ 4512179 w 5495938"/>
              <a:gd name="connsiteY148" fmla="*/ 162370 h 478565"/>
              <a:gd name="connsiteX149" fmla="*/ 4640366 w 5495938"/>
              <a:gd name="connsiteY149" fmla="*/ 145279 h 478565"/>
              <a:gd name="connsiteX150" fmla="*/ 4683095 w 5495938"/>
              <a:gd name="connsiteY150" fmla="*/ 153824 h 478565"/>
              <a:gd name="connsiteX151" fmla="*/ 4785645 w 5495938"/>
              <a:gd name="connsiteY151" fmla="*/ 222191 h 478565"/>
              <a:gd name="connsiteX152" fmla="*/ 4871103 w 5495938"/>
              <a:gd name="connsiteY152" fmla="*/ 299103 h 478565"/>
              <a:gd name="connsiteX153" fmla="*/ 4913832 w 5495938"/>
              <a:gd name="connsiteY153" fmla="*/ 350378 h 478565"/>
              <a:gd name="connsiteX154" fmla="*/ 4922378 w 5495938"/>
              <a:gd name="connsiteY154" fmla="*/ 376015 h 478565"/>
              <a:gd name="connsiteX155" fmla="*/ 4948015 w 5495938"/>
              <a:gd name="connsiteY155" fmla="*/ 358923 h 478565"/>
              <a:gd name="connsiteX156" fmla="*/ 4956561 w 5495938"/>
              <a:gd name="connsiteY156" fmla="*/ 324740 h 478565"/>
              <a:gd name="connsiteX157" fmla="*/ 4973652 w 5495938"/>
              <a:gd name="connsiteY157" fmla="*/ 239282 h 478565"/>
              <a:gd name="connsiteX158" fmla="*/ 4982198 w 5495938"/>
              <a:gd name="connsiteY158" fmla="*/ 213645 h 478565"/>
              <a:gd name="connsiteX159" fmla="*/ 4990744 w 5495938"/>
              <a:gd name="connsiteY159" fmla="*/ 179462 h 478565"/>
              <a:gd name="connsiteX160" fmla="*/ 5007835 w 5495938"/>
              <a:gd name="connsiteY160" fmla="*/ 153824 h 478565"/>
              <a:gd name="connsiteX161" fmla="*/ 5016381 w 5495938"/>
              <a:gd name="connsiteY161" fmla="*/ 128187 h 478565"/>
              <a:gd name="connsiteX162" fmla="*/ 5042019 w 5495938"/>
              <a:gd name="connsiteY162" fmla="*/ 111095 h 478565"/>
              <a:gd name="connsiteX163" fmla="*/ 5118931 w 5495938"/>
              <a:gd name="connsiteY163" fmla="*/ 128187 h 478565"/>
              <a:gd name="connsiteX164" fmla="*/ 5178751 w 5495938"/>
              <a:gd name="connsiteY164" fmla="*/ 145279 h 478565"/>
              <a:gd name="connsiteX165" fmla="*/ 5230026 w 5495938"/>
              <a:gd name="connsiteY165" fmla="*/ 188008 h 478565"/>
              <a:gd name="connsiteX166" fmla="*/ 5247118 w 5495938"/>
              <a:gd name="connsiteY166" fmla="*/ 213645 h 478565"/>
              <a:gd name="connsiteX167" fmla="*/ 5298392 w 5495938"/>
              <a:gd name="connsiteY167" fmla="*/ 256374 h 478565"/>
              <a:gd name="connsiteX168" fmla="*/ 5315484 w 5495938"/>
              <a:gd name="connsiteY168" fmla="*/ 282011 h 478565"/>
              <a:gd name="connsiteX169" fmla="*/ 5366759 w 5495938"/>
              <a:gd name="connsiteY169" fmla="*/ 324740 h 478565"/>
              <a:gd name="connsiteX170" fmla="*/ 5392396 w 5495938"/>
              <a:gd name="connsiteY170" fmla="*/ 367469 h 478565"/>
              <a:gd name="connsiteX171" fmla="*/ 5418034 w 5495938"/>
              <a:gd name="connsiteY171" fmla="*/ 401652 h 478565"/>
              <a:gd name="connsiteX172" fmla="*/ 5426579 w 5495938"/>
              <a:gd name="connsiteY172" fmla="*/ 427290 h 478565"/>
              <a:gd name="connsiteX173" fmla="*/ 5460763 w 5495938"/>
              <a:gd name="connsiteY173" fmla="*/ 376015 h 478565"/>
              <a:gd name="connsiteX174" fmla="*/ 5469308 w 5495938"/>
              <a:gd name="connsiteY174" fmla="*/ 333286 h 478565"/>
              <a:gd name="connsiteX175" fmla="*/ 5477854 w 5495938"/>
              <a:gd name="connsiteY175" fmla="*/ 307649 h 478565"/>
              <a:gd name="connsiteX176" fmla="*/ 5486400 w 5495938"/>
              <a:gd name="connsiteY176" fmla="*/ 273465 h 478565"/>
              <a:gd name="connsiteX177" fmla="*/ 5494946 w 5495938"/>
              <a:gd name="connsiteY177" fmla="*/ 247828 h 478565"/>
              <a:gd name="connsiteX178" fmla="*/ 5494946 w 5495938"/>
              <a:gd name="connsiteY178" fmla="*/ 153824 h 4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5495938" h="478565">
                <a:moveTo>
                  <a:pt x="0" y="376015"/>
                </a:moveTo>
                <a:cubicBezTo>
                  <a:pt x="17092" y="356075"/>
                  <a:pt x="33461" y="335492"/>
                  <a:pt x="51275" y="316194"/>
                </a:cubicBezTo>
                <a:cubicBezTo>
                  <a:pt x="67670" y="298433"/>
                  <a:pt x="86491" y="282986"/>
                  <a:pt x="102549" y="264920"/>
                </a:cubicBezTo>
                <a:cubicBezTo>
                  <a:pt x="141364" y="221253"/>
                  <a:pt x="94310" y="256067"/>
                  <a:pt x="145278" y="205099"/>
                </a:cubicBezTo>
                <a:cubicBezTo>
                  <a:pt x="158176" y="192201"/>
                  <a:pt x="175109" y="183813"/>
                  <a:pt x="188007" y="170916"/>
                </a:cubicBezTo>
                <a:cubicBezTo>
                  <a:pt x="251610" y="107314"/>
                  <a:pt x="178862" y="159923"/>
                  <a:pt x="239282" y="119641"/>
                </a:cubicBezTo>
                <a:cubicBezTo>
                  <a:pt x="242131" y="111095"/>
                  <a:pt x="242201" y="101038"/>
                  <a:pt x="247828" y="94004"/>
                </a:cubicBezTo>
                <a:cubicBezTo>
                  <a:pt x="254244" y="85984"/>
                  <a:pt x="264279" y="81505"/>
                  <a:pt x="273465" y="76912"/>
                </a:cubicBezTo>
                <a:cubicBezTo>
                  <a:pt x="290985" y="68152"/>
                  <a:pt x="325578" y="63072"/>
                  <a:pt x="341832" y="59821"/>
                </a:cubicBezTo>
                <a:cubicBezTo>
                  <a:pt x="361772" y="62669"/>
                  <a:pt x="384659" y="57552"/>
                  <a:pt x="401652" y="68366"/>
                </a:cubicBezTo>
                <a:cubicBezTo>
                  <a:pt x="416775" y="77990"/>
                  <a:pt x="442851" y="133673"/>
                  <a:pt x="452927" y="153824"/>
                </a:cubicBezTo>
                <a:cubicBezTo>
                  <a:pt x="455776" y="168067"/>
                  <a:pt x="458875" y="182262"/>
                  <a:pt x="461473" y="196553"/>
                </a:cubicBezTo>
                <a:cubicBezTo>
                  <a:pt x="464573" y="213601"/>
                  <a:pt x="465817" y="231018"/>
                  <a:pt x="470019" y="247828"/>
                </a:cubicBezTo>
                <a:cubicBezTo>
                  <a:pt x="474388" y="265306"/>
                  <a:pt x="474370" y="286364"/>
                  <a:pt x="487110" y="299103"/>
                </a:cubicBezTo>
                <a:lnTo>
                  <a:pt x="512748" y="324740"/>
                </a:lnTo>
                <a:cubicBezTo>
                  <a:pt x="516769" y="336806"/>
                  <a:pt x="520119" y="369648"/>
                  <a:pt x="546931" y="358923"/>
                </a:cubicBezTo>
                <a:cubicBezTo>
                  <a:pt x="556467" y="355109"/>
                  <a:pt x="558052" y="341643"/>
                  <a:pt x="564022" y="333286"/>
                </a:cubicBezTo>
                <a:cubicBezTo>
                  <a:pt x="572301" y="321696"/>
                  <a:pt x="581492" y="310771"/>
                  <a:pt x="589660" y="299103"/>
                </a:cubicBezTo>
                <a:cubicBezTo>
                  <a:pt x="601440" y="282275"/>
                  <a:pt x="609318" y="262353"/>
                  <a:pt x="623843" y="247828"/>
                </a:cubicBezTo>
                <a:cubicBezTo>
                  <a:pt x="662378" y="209293"/>
                  <a:pt x="641930" y="231628"/>
                  <a:pt x="683664" y="179462"/>
                </a:cubicBezTo>
                <a:cubicBezTo>
                  <a:pt x="716137" y="98278"/>
                  <a:pt x="681326" y="169037"/>
                  <a:pt x="726392" y="111095"/>
                </a:cubicBezTo>
                <a:cubicBezTo>
                  <a:pt x="739003" y="94881"/>
                  <a:pt x="749182" y="76913"/>
                  <a:pt x="760576" y="59821"/>
                </a:cubicBezTo>
                <a:cubicBezTo>
                  <a:pt x="766273" y="51275"/>
                  <a:pt x="770404" y="41445"/>
                  <a:pt x="777667" y="34183"/>
                </a:cubicBezTo>
                <a:lnTo>
                  <a:pt x="803305" y="8546"/>
                </a:lnTo>
                <a:cubicBezTo>
                  <a:pt x="816860" y="28879"/>
                  <a:pt x="835731" y="56305"/>
                  <a:pt x="846034" y="76912"/>
                </a:cubicBezTo>
                <a:cubicBezTo>
                  <a:pt x="850063" y="84969"/>
                  <a:pt x="850110" y="94729"/>
                  <a:pt x="854579" y="102550"/>
                </a:cubicBezTo>
                <a:cubicBezTo>
                  <a:pt x="861645" y="114916"/>
                  <a:pt x="872668" y="124655"/>
                  <a:pt x="880217" y="136733"/>
                </a:cubicBezTo>
                <a:cubicBezTo>
                  <a:pt x="886969" y="147536"/>
                  <a:pt x="890754" y="159992"/>
                  <a:pt x="897308" y="170916"/>
                </a:cubicBezTo>
                <a:cubicBezTo>
                  <a:pt x="907877" y="188530"/>
                  <a:pt x="920097" y="205099"/>
                  <a:pt x="931492" y="222191"/>
                </a:cubicBezTo>
                <a:cubicBezTo>
                  <a:pt x="937189" y="230737"/>
                  <a:pt x="945335" y="238085"/>
                  <a:pt x="948583" y="247828"/>
                </a:cubicBezTo>
                <a:lnTo>
                  <a:pt x="965675" y="299103"/>
                </a:lnTo>
                <a:cubicBezTo>
                  <a:pt x="968524" y="307649"/>
                  <a:pt x="969224" y="317245"/>
                  <a:pt x="974221" y="324740"/>
                </a:cubicBezTo>
                <a:lnTo>
                  <a:pt x="991312" y="350378"/>
                </a:lnTo>
                <a:cubicBezTo>
                  <a:pt x="1005555" y="344681"/>
                  <a:pt x="1023194" y="344133"/>
                  <a:pt x="1034041" y="333286"/>
                </a:cubicBezTo>
                <a:cubicBezTo>
                  <a:pt x="1044888" y="322439"/>
                  <a:pt x="1043683" y="303967"/>
                  <a:pt x="1051133" y="290557"/>
                </a:cubicBezTo>
                <a:cubicBezTo>
                  <a:pt x="1058050" y="278107"/>
                  <a:pt x="1068491" y="267964"/>
                  <a:pt x="1076770" y="256374"/>
                </a:cubicBezTo>
                <a:cubicBezTo>
                  <a:pt x="1082740" y="248016"/>
                  <a:pt x="1088165" y="239283"/>
                  <a:pt x="1093862" y="230737"/>
                </a:cubicBezTo>
                <a:cubicBezTo>
                  <a:pt x="1096710" y="219342"/>
                  <a:pt x="1097154" y="207058"/>
                  <a:pt x="1102407" y="196553"/>
                </a:cubicBezTo>
                <a:cubicBezTo>
                  <a:pt x="1108777" y="183814"/>
                  <a:pt x="1119766" y="173960"/>
                  <a:pt x="1128045" y="162370"/>
                </a:cubicBezTo>
                <a:cubicBezTo>
                  <a:pt x="1134015" y="154013"/>
                  <a:pt x="1139166" y="145090"/>
                  <a:pt x="1145136" y="136733"/>
                </a:cubicBezTo>
                <a:cubicBezTo>
                  <a:pt x="1153415" y="125143"/>
                  <a:pt x="1162495" y="114140"/>
                  <a:pt x="1170774" y="102550"/>
                </a:cubicBezTo>
                <a:cubicBezTo>
                  <a:pt x="1234441" y="13416"/>
                  <a:pt x="1133685" y="147057"/>
                  <a:pt x="1213503" y="51275"/>
                </a:cubicBezTo>
                <a:cubicBezTo>
                  <a:pt x="1220078" y="43385"/>
                  <a:pt x="1223331" y="32900"/>
                  <a:pt x="1230594" y="25637"/>
                </a:cubicBezTo>
                <a:cubicBezTo>
                  <a:pt x="1247158" y="9073"/>
                  <a:pt x="1261020" y="6950"/>
                  <a:pt x="1281869" y="0"/>
                </a:cubicBezTo>
                <a:cubicBezTo>
                  <a:pt x="1365652" y="111712"/>
                  <a:pt x="1262118" y="-27651"/>
                  <a:pt x="1324598" y="59821"/>
                </a:cubicBezTo>
                <a:cubicBezTo>
                  <a:pt x="1332876" y="71411"/>
                  <a:pt x="1343318" y="81554"/>
                  <a:pt x="1350235" y="94004"/>
                </a:cubicBezTo>
                <a:cubicBezTo>
                  <a:pt x="1357685" y="107414"/>
                  <a:pt x="1360466" y="123012"/>
                  <a:pt x="1367327" y="136733"/>
                </a:cubicBezTo>
                <a:cubicBezTo>
                  <a:pt x="1379224" y="160526"/>
                  <a:pt x="1391158" y="169110"/>
                  <a:pt x="1410056" y="188008"/>
                </a:cubicBezTo>
                <a:cubicBezTo>
                  <a:pt x="1414128" y="198189"/>
                  <a:pt x="1435029" y="253868"/>
                  <a:pt x="1444239" y="264920"/>
                </a:cubicBezTo>
                <a:cubicBezTo>
                  <a:pt x="1450814" y="272810"/>
                  <a:pt x="1461331" y="276314"/>
                  <a:pt x="1469877" y="282011"/>
                </a:cubicBezTo>
                <a:cubicBezTo>
                  <a:pt x="1475574" y="290557"/>
                  <a:pt x="1482375" y="298462"/>
                  <a:pt x="1486968" y="307649"/>
                </a:cubicBezTo>
                <a:cubicBezTo>
                  <a:pt x="1490996" y="315706"/>
                  <a:pt x="1491139" y="325412"/>
                  <a:pt x="1495514" y="333286"/>
                </a:cubicBezTo>
                <a:cubicBezTo>
                  <a:pt x="1505490" y="351243"/>
                  <a:pt x="1529697" y="384561"/>
                  <a:pt x="1529697" y="384561"/>
                </a:cubicBezTo>
                <a:cubicBezTo>
                  <a:pt x="1541091" y="381712"/>
                  <a:pt x="1554323" y="382842"/>
                  <a:pt x="1563880" y="376015"/>
                </a:cubicBezTo>
                <a:cubicBezTo>
                  <a:pt x="1596025" y="353055"/>
                  <a:pt x="1584317" y="343688"/>
                  <a:pt x="1598064" y="316194"/>
                </a:cubicBezTo>
                <a:cubicBezTo>
                  <a:pt x="1640973" y="230374"/>
                  <a:pt x="1587303" y="361245"/>
                  <a:pt x="1632247" y="256374"/>
                </a:cubicBezTo>
                <a:cubicBezTo>
                  <a:pt x="1635795" y="248094"/>
                  <a:pt x="1636764" y="238794"/>
                  <a:pt x="1640792" y="230737"/>
                </a:cubicBezTo>
                <a:cubicBezTo>
                  <a:pt x="1645385" y="221550"/>
                  <a:pt x="1653291" y="214286"/>
                  <a:pt x="1657884" y="205099"/>
                </a:cubicBezTo>
                <a:cubicBezTo>
                  <a:pt x="1661913" y="197042"/>
                  <a:pt x="1662402" y="187519"/>
                  <a:pt x="1666430" y="179462"/>
                </a:cubicBezTo>
                <a:cubicBezTo>
                  <a:pt x="1671023" y="170275"/>
                  <a:pt x="1678078" y="162534"/>
                  <a:pt x="1683521" y="153824"/>
                </a:cubicBezTo>
                <a:cubicBezTo>
                  <a:pt x="1692324" y="139739"/>
                  <a:pt x="1701731" y="125951"/>
                  <a:pt x="1709159" y="111095"/>
                </a:cubicBezTo>
                <a:cubicBezTo>
                  <a:pt x="1723060" y="83295"/>
                  <a:pt x="1710306" y="84311"/>
                  <a:pt x="1734796" y="59821"/>
                </a:cubicBezTo>
                <a:cubicBezTo>
                  <a:pt x="1742059" y="52558"/>
                  <a:pt x="1752544" y="49304"/>
                  <a:pt x="1760434" y="42729"/>
                </a:cubicBezTo>
                <a:cubicBezTo>
                  <a:pt x="1769718" y="34992"/>
                  <a:pt x="1777525" y="25638"/>
                  <a:pt x="1786071" y="17092"/>
                </a:cubicBezTo>
                <a:cubicBezTo>
                  <a:pt x="1800314" y="19940"/>
                  <a:pt x="1816980" y="17195"/>
                  <a:pt x="1828800" y="25637"/>
                </a:cubicBezTo>
                <a:cubicBezTo>
                  <a:pt x="1839167" y="33042"/>
                  <a:pt x="1839215" y="48971"/>
                  <a:pt x="1845892" y="59821"/>
                </a:cubicBezTo>
                <a:cubicBezTo>
                  <a:pt x="1879711" y="114778"/>
                  <a:pt x="1890399" y="127711"/>
                  <a:pt x="1922804" y="170916"/>
                </a:cubicBezTo>
                <a:cubicBezTo>
                  <a:pt x="1925652" y="179462"/>
                  <a:pt x="1928874" y="187892"/>
                  <a:pt x="1931349" y="196553"/>
                </a:cubicBezTo>
                <a:cubicBezTo>
                  <a:pt x="1934576" y="207846"/>
                  <a:pt x="1935268" y="219941"/>
                  <a:pt x="1939895" y="230737"/>
                </a:cubicBezTo>
                <a:cubicBezTo>
                  <a:pt x="1943941" y="240177"/>
                  <a:pt x="1952394" y="247188"/>
                  <a:pt x="1956987" y="256374"/>
                </a:cubicBezTo>
                <a:cubicBezTo>
                  <a:pt x="1963819" y="270038"/>
                  <a:pt x="1970426" y="303411"/>
                  <a:pt x="1974078" y="316194"/>
                </a:cubicBezTo>
                <a:cubicBezTo>
                  <a:pt x="1976553" y="324856"/>
                  <a:pt x="1978155" y="334011"/>
                  <a:pt x="1982624" y="341832"/>
                </a:cubicBezTo>
                <a:cubicBezTo>
                  <a:pt x="1989691" y="354198"/>
                  <a:pt x="1999716" y="364621"/>
                  <a:pt x="2008262" y="376015"/>
                </a:cubicBezTo>
                <a:cubicBezTo>
                  <a:pt x="2015236" y="396939"/>
                  <a:pt x="2020697" y="417354"/>
                  <a:pt x="2033899" y="435836"/>
                </a:cubicBezTo>
                <a:cubicBezTo>
                  <a:pt x="2048853" y="456772"/>
                  <a:pt x="2064732" y="464937"/>
                  <a:pt x="2085174" y="478565"/>
                </a:cubicBezTo>
                <a:cubicBezTo>
                  <a:pt x="2107963" y="475716"/>
                  <a:pt x="2133378" y="481016"/>
                  <a:pt x="2153540" y="470019"/>
                </a:cubicBezTo>
                <a:cubicBezTo>
                  <a:pt x="2168122" y="462065"/>
                  <a:pt x="2169964" y="441110"/>
                  <a:pt x="2179178" y="427290"/>
                </a:cubicBezTo>
                <a:cubicBezTo>
                  <a:pt x="2187079" y="415439"/>
                  <a:pt x="2195353" y="403752"/>
                  <a:pt x="2204815" y="393107"/>
                </a:cubicBezTo>
                <a:cubicBezTo>
                  <a:pt x="2218197" y="378052"/>
                  <a:pt x="2234961" y="366107"/>
                  <a:pt x="2247544" y="350378"/>
                </a:cubicBezTo>
                <a:cubicBezTo>
                  <a:pt x="2257920" y="337408"/>
                  <a:pt x="2263967" y="321469"/>
                  <a:pt x="2273181" y="307649"/>
                </a:cubicBezTo>
                <a:cubicBezTo>
                  <a:pt x="2280925" y="296033"/>
                  <a:pt x="2308265" y="263118"/>
                  <a:pt x="2315910" y="247828"/>
                </a:cubicBezTo>
                <a:cubicBezTo>
                  <a:pt x="2319938" y="239771"/>
                  <a:pt x="2319620" y="229791"/>
                  <a:pt x="2324456" y="222191"/>
                </a:cubicBezTo>
                <a:cubicBezTo>
                  <a:pt x="2341918" y="194751"/>
                  <a:pt x="2396585" y="122832"/>
                  <a:pt x="2427006" y="102550"/>
                </a:cubicBezTo>
                <a:lnTo>
                  <a:pt x="2452643" y="85458"/>
                </a:lnTo>
                <a:cubicBezTo>
                  <a:pt x="2471544" y="104359"/>
                  <a:pt x="2483474" y="112937"/>
                  <a:pt x="2495372" y="136733"/>
                </a:cubicBezTo>
                <a:cubicBezTo>
                  <a:pt x="2499401" y="144790"/>
                  <a:pt x="2500190" y="154169"/>
                  <a:pt x="2503918" y="162370"/>
                </a:cubicBezTo>
                <a:cubicBezTo>
                  <a:pt x="2514461" y="185565"/>
                  <a:pt x="2526707" y="207948"/>
                  <a:pt x="2538101" y="230737"/>
                </a:cubicBezTo>
                <a:cubicBezTo>
                  <a:pt x="2543798" y="242131"/>
                  <a:pt x="2551163" y="252835"/>
                  <a:pt x="2555192" y="264920"/>
                </a:cubicBezTo>
                <a:cubicBezTo>
                  <a:pt x="2558041" y="273466"/>
                  <a:pt x="2558111" y="283523"/>
                  <a:pt x="2563738" y="290557"/>
                </a:cubicBezTo>
                <a:cubicBezTo>
                  <a:pt x="2581354" y="312577"/>
                  <a:pt x="2607917" y="326914"/>
                  <a:pt x="2623559" y="350378"/>
                </a:cubicBezTo>
                <a:cubicBezTo>
                  <a:pt x="2629256" y="358924"/>
                  <a:pt x="2634488" y="367799"/>
                  <a:pt x="2640650" y="376015"/>
                </a:cubicBezTo>
                <a:cubicBezTo>
                  <a:pt x="2660684" y="402726"/>
                  <a:pt x="2678239" y="428992"/>
                  <a:pt x="2709017" y="444381"/>
                </a:cubicBezTo>
                <a:cubicBezTo>
                  <a:pt x="2725131" y="452438"/>
                  <a:pt x="2760292" y="461473"/>
                  <a:pt x="2760292" y="461473"/>
                </a:cubicBezTo>
                <a:cubicBezTo>
                  <a:pt x="2768838" y="458624"/>
                  <a:pt x="2778434" y="457924"/>
                  <a:pt x="2785929" y="452927"/>
                </a:cubicBezTo>
                <a:cubicBezTo>
                  <a:pt x="2818172" y="431432"/>
                  <a:pt x="2807568" y="430920"/>
                  <a:pt x="2820112" y="401652"/>
                </a:cubicBezTo>
                <a:cubicBezTo>
                  <a:pt x="2825130" y="389943"/>
                  <a:pt x="2831507" y="378863"/>
                  <a:pt x="2837204" y="367469"/>
                </a:cubicBezTo>
                <a:cubicBezTo>
                  <a:pt x="2840052" y="356075"/>
                  <a:pt x="2841122" y="344081"/>
                  <a:pt x="2845749" y="333286"/>
                </a:cubicBezTo>
                <a:cubicBezTo>
                  <a:pt x="2849795" y="323846"/>
                  <a:pt x="2857745" y="316566"/>
                  <a:pt x="2862841" y="307649"/>
                </a:cubicBezTo>
                <a:cubicBezTo>
                  <a:pt x="2906219" y="231739"/>
                  <a:pt x="2855378" y="310298"/>
                  <a:pt x="2897024" y="247828"/>
                </a:cubicBezTo>
                <a:cubicBezTo>
                  <a:pt x="2914812" y="176679"/>
                  <a:pt x="2893151" y="247030"/>
                  <a:pt x="2922662" y="188008"/>
                </a:cubicBezTo>
                <a:cubicBezTo>
                  <a:pt x="2926691" y="179951"/>
                  <a:pt x="2926210" y="169865"/>
                  <a:pt x="2931207" y="162370"/>
                </a:cubicBezTo>
                <a:cubicBezTo>
                  <a:pt x="2937911" y="152314"/>
                  <a:pt x="2949108" y="146017"/>
                  <a:pt x="2956845" y="136733"/>
                </a:cubicBezTo>
                <a:cubicBezTo>
                  <a:pt x="2963420" y="128843"/>
                  <a:pt x="2968239" y="119641"/>
                  <a:pt x="2973936" y="111095"/>
                </a:cubicBezTo>
                <a:cubicBezTo>
                  <a:pt x="3021221" y="142618"/>
                  <a:pt x="3010271" y="131415"/>
                  <a:pt x="3059394" y="205099"/>
                </a:cubicBezTo>
                <a:cubicBezTo>
                  <a:pt x="3065091" y="213645"/>
                  <a:pt x="3071042" y="222027"/>
                  <a:pt x="3076486" y="230737"/>
                </a:cubicBezTo>
                <a:cubicBezTo>
                  <a:pt x="3085289" y="244822"/>
                  <a:pt x="3091313" y="260854"/>
                  <a:pt x="3102123" y="273465"/>
                </a:cubicBezTo>
                <a:cubicBezTo>
                  <a:pt x="3108807" y="281263"/>
                  <a:pt x="3119215" y="284860"/>
                  <a:pt x="3127761" y="290557"/>
                </a:cubicBezTo>
                <a:cubicBezTo>
                  <a:pt x="3167641" y="350378"/>
                  <a:pt x="3144852" y="330438"/>
                  <a:pt x="3187581" y="358923"/>
                </a:cubicBezTo>
                <a:cubicBezTo>
                  <a:pt x="3193278" y="367469"/>
                  <a:pt x="3194601" y="382547"/>
                  <a:pt x="3204673" y="384561"/>
                </a:cubicBezTo>
                <a:cubicBezTo>
                  <a:pt x="3214744" y="386575"/>
                  <a:pt x="3225214" y="376387"/>
                  <a:pt x="3230310" y="367469"/>
                </a:cubicBezTo>
                <a:cubicBezTo>
                  <a:pt x="3237516" y="354858"/>
                  <a:pt x="3235034" y="338753"/>
                  <a:pt x="3238856" y="324740"/>
                </a:cubicBezTo>
                <a:cubicBezTo>
                  <a:pt x="3243596" y="307359"/>
                  <a:pt x="3250251" y="290557"/>
                  <a:pt x="3255948" y="273465"/>
                </a:cubicBezTo>
                <a:cubicBezTo>
                  <a:pt x="3276609" y="128823"/>
                  <a:pt x="3248961" y="277331"/>
                  <a:pt x="3281585" y="179462"/>
                </a:cubicBezTo>
                <a:cubicBezTo>
                  <a:pt x="3286178" y="165682"/>
                  <a:pt x="3284232" y="150006"/>
                  <a:pt x="3290131" y="136733"/>
                </a:cubicBezTo>
                <a:cubicBezTo>
                  <a:pt x="3295120" y="125508"/>
                  <a:pt x="3329371" y="84935"/>
                  <a:pt x="3341406" y="76912"/>
                </a:cubicBezTo>
                <a:cubicBezTo>
                  <a:pt x="3348901" y="71915"/>
                  <a:pt x="3358497" y="71215"/>
                  <a:pt x="3367043" y="68366"/>
                </a:cubicBezTo>
                <a:cubicBezTo>
                  <a:pt x="3375589" y="71215"/>
                  <a:pt x="3385041" y="72138"/>
                  <a:pt x="3392680" y="76912"/>
                </a:cubicBezTo>
                <a:cubicBezTo>
                  <a:pt x="3415266" y="91028"/>
                  <a:pt x="3462126" y="134253"/>
                  <a:pt x="3478138" y="153824"/>
                </a:cubicBezTo>
                <a:cubicBezTo>
                  <a:pt x="3491146" y="169722"/>
                  <a:pt x="3498953" y="189503"/>
                  <a:pt x="3512321" y="205099"/>
                </a:cubicBezTo>
                <a:cubicBezTo>
                  <a:pt x="3595064" y="301632"/>
                  <a:pt x="3549741" y="251479"/>
                  <a:pt x="3614871" y="290557"/>
                </a:cubicBezTo>
                <a:cubicBezTo>
                  <a:pt x="3614913" y="290582"/>
                  <a:pt x="3678944" y="333273"/>
                  <a:pt x="3691783" y="341832"/>
                </a:cubicBezTo>
                <a:cubicBezTo>
                  <a:pt x="3700329" y="347529"/>
                  <a:pt x="3710158" y="351660"/>
                  <a:pt x="3717421" y="358923"/>
                </a:cubicBezTo>
                <a:lnTo>
                  <a:pt x="3768695" y="410198"/>
                </a:lnTo>
                <a:cubicBezTo>
                  <a:pt x="3774392" y="401652"/>
                  <a:pt x="3781616" y="393947"/>
                  <a:pt x="3785787" y="384561"/>
                </a:cubicBezTo>
                <a:cubicBezTo>
                  <a:pt x="3793104" y="368098"/>
                  <a:pt x="3797181" y="350378"/>
                  <a:pt x="3802878" y="333286"/>
                </a:cubicBezTo>
                <a:lnTo>
                  <a:pt x="3811424" y="307649"/>
                </a:lnTo>
                <a:cubicBezTo>
                  <a:pt x="3817121" y="290557"/>
                  <a:pt x="3824983" y="274040"/>
                  <a:pt x="3828516" y="256374"/>
                </a:cubicBezTo>
                <a:cubicBezTo>
                  <a:pt x="3833102" y="233445"/>
                  <a:pt x="3841763" y="180954"/>
                  <a:pt x="3854153" y="162370"/>
                </a:cubicBezTo>
                <a:lnTo>
                  <a:pt x="3871245" y="136733"/>
                </a:lnTo>
                <a:cubicBezTo>
                  <a:pt x="3874094" y="128187"/>
                  <a:pt x="3872757" y="116722"/>
                  <a:pt x="3879791" y="111095"/>
                </a:cubicBezTo>
                <a:cubicBezTo>
                  <a:pt x="3901882" y="93422"/>
                  <a:pt x="3918808" y="104161"/>
                  <a:pt x="3939611" y="111095"/>
                </a:cubicBezTo>
                <a:cubicBezTo>
                  <a:pt x="3948157" y="116792"/>
                  <a:pt x="3957519" y="121423"/>
                  <a:pt x="3965249" y="128187"/>
                </a:cubicBezTo>
                <a:cubicBezTo>
                  <a:pt x="4045240" y="198179"/>
                  <a:pt x="3975922" y="149544"/>
                  <a:pt x="4033615" y="188008"/>
                </a:cubicBezTo>
                <a:cubicBezTo>
                  <a:pt x="4068450" y="240262"/>
                  <a:pt x="4029628" y="185659"/>
                  <a:pt x="4084890" y="247828"/>
                </a:cubicBezTo>
                <a:cubicBezTo>
                  <a:pt x="4097008" y="261461"/>
                  <a:pt x="4106175" y="277659"/>
                  <a:pt x="4119073" y="290557"/>
                </a:cubicBezTo>
                <a:cubicBezTo>
                  <a:pt x="4131971" y="303455"/>
                  <a:pt x="4148244" y="312538"/>
                  <a:pt x="4161802" y="324740"/>
                </a:cubicBezTo>
                <a:cubicBezTo>
                  <a:pt x="4176774" y="338215"/>
                  <a:pt x="4191267" y="352310"/>
                  <a:pt x="4204531" y="367469"/>
                </a:cubicBezTo>
                <a:cubicBezTo>
                  <a:pt x="4211294" y="375199"/>
                  <a:pt x="4213732" y="386532"/>
                  <a:pt x="4221622" y="393107"/>
                </a:cubicBezTo>
                <a:cubicBezTo>
                  <a:pt x="4231409" y="401263"/>
                  <a:pt x="4244745" y="403878"/>
                  <a:pt x="4255806" y="410198"/>
                </a:cubicBezTo>
                <a:cubicBezTo>
                  <a:pt x="4264724" y="415294"/>
                  <a:pt x="4272257" y="422697"/>
                  <a:pt x="4281443" y="427290"/>
                </a:cubicBezTo>
                <a:cubicBezTo>
                  <a:pt x="4295108" y="434123"/>
                  <a:pt x="4328480" y="440729"/>
                  <a:pt x="4341264" y="444381"/>
                </a:cubicBezTo>
                <a:cubicBezTo>
                  <a:pt x="4349925" y="446856"/>
                  <a:pt x="4358355" y="450078"/>
                  <a:pt x="4366901" y="452927"/>
                </a:cubicBezTo>
                <a:cubicBezTo>
                  <a:pt x="4381144" y="450078"/>
                  <a:pt x="4399359" y="454652"/>
                  <a:pt x="4409630" y="444381"/>
                </a:cubicBezTo>
                <a:cubicBezTo>
                  <a:pt x="4422369" y="431642"/>
                  <a:pt x="4420030" y="409834"/>
                  <a:pt x="4426721" y="393107"/>
                </a:cubicBezTo>
                <a:cubicBezTo>
                  <a:pt x="4432418" y="378864"/>
                  <a:pt x="4439405" y="365071"/>
                  <a:pt x="4443813" y="350378"/>
                </a:cubicBezTo>
                <a:cubicBezTo>
                  <a:pt x="4447987" y="336466"/>
                  <a:pt x="4447766" y="321429"/>
                  <a:pt x="4452359" y="307649"/>
                </a:cubicBezTo>
                <a:cubicBezTo>
                  <a:pt x="4456387" y="295563"/>
                  <a:pt x="4464719" y="285293"/>
                  <a:pt x="4469450" y="273465"/>
                </a:cubicBezTo>
                <a:cubicBezTo>
                  <a:pt x="4499957" y="197196"/>
                  <a:pt x="4470752" y="245876"/>
                  <a:pt x="4503634" y="196553"/>
                </a:cubicBezTo>
                <a:cubicBezTo>
                  <a:pt x="4506482" y="185159"/>
                  <a:pt x="4507552" y="173165"/>
                  <a:pt x="4512179" y="162370"/>
                </a:cubicBezTo>
                <a:cubicBezTo>
                  <a:pt x="4536840" y="104828"/>
                  <a:pt x="4566163" y="139571"/>
                  <a:pt x="4640366" y="145279"/>
                </a:cubicBezTo>
                <a:cubicBezTo>
                  <a:pt x="4654609" y="148127"/>
                  <a:pt x="4669315" y="149231"/>
                  <a:pt x="4683095" y="153824"/>
                </a:cubicBezTo>
                <a:cubicBezTo>
                  <a:pt x="4721706" y="166694"/>
                  <a:pt x="4754158" y="201200"/>
                  <a:pt x="4785645" y="222191"/>
                </a:cubicBezTo>
                <a:cubicBezTo>
                  <a:pt x="4834746" y="254924"/>
                  <a:pt x="4804020" y="232020"/>
                  <a:pt x="4871103" y="299103"/>
                </a:cubicBezTo>
                <a:cubicBezTo>
                  <a:pt x="4890004" y="318004"/>
                  <a:pt x="4901934" y="326582"/>
                  <a:pt x="4913832" y="350378"/>
                </a:cubicBezTo>
                <a:cubicBezTo>
                  <a:pt x="4917861" y="358435"/>
                  <a:pt x="4919529" y="367469"/>
                  <a:pt x="4922378" y="376015"/>
                </a:cubicBezTo>
                <a:cubicBezTo>
                  <a:pt x="4930924" y="370318"/>
                  <a:pt x="4942318" y="367469"/>
                  <a:pt x="4948015" y="358923"/>
                </a:cubicBezTo>
                <a:cubicBezTo>
                  <a:pt x="4954530" y="349151"/>
                  <a:pt x="4954100" y="336224"/>
                  <a:pt x="4956561" y="324740"/>
                </a:cubicBezTo>
                <a:cubicBezTo>
                  <a:pt x="4962648" y="296335"/>
                  <a:pt x="4964465" y="266841"/>
                  <a:pt x="4973652" y="239282"/>
                </a:cubicBezTo>
                <a:cubicBezTo>
                  <a:pt x="4976501" y="230736"/>
                  <a:pt x="4979723" y="222306"/>
                  <a:pt x="4982198" y="213645"/>
                </a:cubicBezTo>
                <a:cubicBezTo>
                  <a:pt x="4985425" y="202352"/>
                  <a:pt x="4986117" y="190257"/>
                  <a:pt x="4990744" y="179462"/>
                </a:cubicBezTo>
                <a:cubicBezTo>
                  <a:pt x="4994790" y="170022"/>
                  <a:pt x="5003242" y="163011"/>
                  <a:pt x="5007835" y="153824"/>
                </a:cubicBezTo>
                <a:cubicBezTo>
                  <a:pt x="5011863" y="145767"/>
                  <a:pt x="5010754" y="135221"/>
                  <a:pt x="5016381" y="128187"/>
                </a:cubicBezTo>
                <a:cubicBezTo>
                  <a:pt x="5022797" y="120167"/>
                  <a:pt x="5033473" y="116792"/>
                  <a:pt x="5042019" y="111095"/>
                </a:cubicBezTo>
                <a:cubicBezTo>
                  <a:pt x="5071389" y="116969"/>
                  <a:pt x="5090771" y="120141"/>
                  <a:pt x="5118931" y="128187"/>
                </a:cubicBezTo>
                <a:cubicBezTo>
                  <a:pt x="5204750" y="152707"/>
                  <a:pt x="5071889" y="118563"/>
                  <a:pt x="5178751" y="145279"/>
                </a:cubicBezTo>
                <a:cubicBezTo>
                  <a:pt x="5203963" y="162086"/>
                  <a:pt x="5209461" y="163330"/>
                  <a:pt x="5230026" y="188008"/>
                </a:cubicBezTo>
                <a:cubicBezTo>
                  <a:pt x="5236601" y="195898"/>
                  <a:pt x="5239855" y="206382"/>
                  <a:pt x="5247118" y="213645"/>
                </a:cubicBezTo>
                <a:cubicBezTo>
                  <a:pt x="5314339" y="280866"/>
                  <a:pt x="5228393" y="172376"/>
                  <a:pt x="5298392" y="256374"/>
                </a:cubicBezTo>
                <a:cubicBezTo>
                  <a:pt x="5304967" y="264264"/>
                  <a:pt x="5308909" y="274121"/>
                  <a:pt x="5315484" y="282011"/>
                </a:cubicBezTo>
                <a:cubicBezTo>
                  <a:pt x="5336049" y="306689"/>
                  <a:pt x="5341547" y="307933"/>
                  <a:pt x="5366759" y="324740"/>
                </a:cubicBezTo>
                <a:cubicBezTo>
                  <a:pt x="5375305" y="338983"/>
                  <a:pt x="5383182" y="353649"/>
                  <a:pt x="5392396" y="367469"/>
                </a:cubicBezTo>
                <a:cubicBezTo>
                  <a:pt x="5400297" y="379320"/>
                  <a:pt x="5410968" y="389286"/>
                  <a:pt x="5418034" y="401652"/>
                </a:cubicBezTo>
                <a:cubicBezTo>
                  <a:pt x="5422503" y="409473"/>
                  <a:pt x="5423731" y="418744"/>
                  <a:pt x="5426579" y="427290"/>
                </a:cubicBezTo>
                <a:cubicBezTo>
                  <a:pt x="5437974" y="410198"/>
                  <a:pt x="5456735" y="396158"/>
                  <a:pt x="5460763" y="376015"/>
                </a:cubicBezTo>
                <a:cubicBezTo>
                  <a:pt x="5463611" y="361772"/>
                  <a:pt x="5465785" y="347377"/>
                  <a:pt x="5469308" y="333286"/>
                </a:cubicBezTo>
                <a:cubicBezTo>
                  <a:pt x="5471493" y="324547"/>
                  <a:pt x="5475379" y="316310"/>
                  <a:pt x="5477854" y="307649"/>
                </a:cubicBezTo>
                <a:cubicBezTo>
                  <a:pt x="5481081" y="296356"/>
                  <a:pt x="5483173" y="284758"/>
                  <a:pt x="5486400" y="273465"/>
                </a:cubicBezTo>
                <a:cubicBezTo>
                  <a:pt x="5488875" y="264804"/>
                  <a:pt x="5494304" y="256813"/>
                  <a:pt x="5494946" y="247828"/>
                </a:cubicBezTo>
                <a:cubicBezTo>
                  <a:pt x="5497179" y="216573"/>
                  <a:pt x="5494946" y="185159"/>
                  <a:pt x="5494946" y="15382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8" descr="data:image/jpeg;base64,/9j/4AAQSkZJRgABAQAAAQABAAD/2wCEAAkGBhQGEBIPDxQSEhIVFRMXEBMREhEQFBUQExQVFRQQFRIXHCYeGBkjGRUSHy8gJicuLCwsFR4xNTAqNSY3LCkBCQoKDQwOGQ8PGiwcHCQqNSkpKSksLCkpKTUwLCktLCwpLCkpLSwzLCksKSksKSwsKSkpLCkpLDUtNik2KTU1LP/AABEIALABHgMBIgACEQEDEQH/xAAcAAEAAwEBAQEBAAAAAAAAAAAABQYHBAMBAgj/xABCEAACAgADBAYEDAUCBwAAAAAAAQIDBAURBhIhMRMiQVFhcQcUMoEVI0JScnOCkZKhscEWQ1NiorLRJDM0NbPC4f/EABkBAQEAAwEAAAAAAAAAAAAAAAABAgMEBf/EAB8RAQADAAICAwEAAAAAAAAAAAABAhEDEiExQVFhBP/aAAwDAQACEQMRAD8A3EAAAAAAAAAAAAAAAAA58VjoYJOVklFLvYHQCk430jesNwwFLxDXB2SfR0Rf1j9ryiiDxmZY7MP+dinUvmYSKqS8OllrN/kWImVxqR8T1MRxuWQt1c5W2y77brbH+ciJtyqENd2Gj7NJST/UYj+hQfzxXnGMybjTfiYJcl0k5w/DLWJY8j9MeIw2ixVcMRHtlXpVZ56exLy0QmMGyAhtntrsNtPHXD2ayS1nVNblkfOD7PFarxJkgAAAAAAAAAAAAAAAAAAAAAAAAAAAAAAAAHxvQ+lS2x2o+D4uut9Z8/AD12m20hk8XGLTkVijLLdomrMZvOL9jDrXj3OzT/T9/ccWzOVSzexYmxOTb/4eL/8AM/27lxNPy7LVgV3yfOX7LwNmdY/REYTZbVJT0hFcoQSWi7uHBe4kK9nKa/k6+fElAYTOiPeRUv5EfuOLF7IUYn5KROggz3M9hJYbWVLZV8TlNblu4mrdf9SvqS83pwfvTNpa1IfO9noZjF8FqBj+M2VtyrTE0TlOEeMbqm4WVPvklxXmtV36F82J9ILx8o4XHNRufCq5Ldhc/mtco2eHJ9mnIjqJz2cu3Xru6nltXsnDE0vF4WPU53VR+T29LXpyS5tdnNcDHzHpfbUwUr0dbXvOYPC4iWuIqWqk+dtXJT+kuCfmn2l1MkAAAAAAAAAAAAAAAAAAAAAAAAAAAAD4ARmfZmssqlLt04GT4tSzi6MJN/Gayn4URfH8T0j95bdr8W8xujRHv4kNs3hVmeOs09npOjX1OH4S++W/95nSPOi+7NZb6tWrGtHJdVfNh2Jef+xNHxLQ+mMzs6AAIAAAAACA2nyZY2tyS4ohdkswdE3TPy4l3sh0iaKBmVHwbilJcE2BXdscvlsNjqsXhlpW5OdS5JP+Zh3/AGtPh4S8DW8vx0czqrvresLIxlF+ElqveV3bXKP4jyyyKWtkI9LV379ab0XnHej9oivQ1nHr+BlS3q6Zvd+rs1kv8ukJ8qv4AKgAAAAAAAAAAAAAAAAAAAAAAAAeOLs6KEn4HscWcS3aZeQFEy19LiLb5fy4zl+BOX7Hz0RU9Kp2PnGuKf0rZObf+J6ZTVv0Yxrm6b9PPo5H79Dkt/D3PxqXu3P/AKzKJyBoQAMQAAAAAAAAKftlTuyjLxLgVfbLio+YEvkct+mOvcZv6Kq/gnNMwwa9mLtSXhVclH/GZpGRQ3aY+RQtlqtzaTMNOW7Nvzfq/wC5JGnAAoAAAAAAAAAAAAAAAAAAAAAAAAHNmNfS1yXgdJ+bI76aAp2zVS6Syt8pbyfk+D/UhfQ5b6rLF4WXCdbhqvGuU65fpEnKl8H4rwbK/ZL+EtoYzfCnGrg+zfs0Ul59LGD8rCSNRABQAAAAAAAAKntPL1i2EF3lpts6NNvsKtgK3mmJdnyYvgBZMFV0NcV4FB9HbWaZnmmMjxj0jrg+/wCMlq17q4fei37V50tncFfie2Fb6NPttl1a4++biQ/oryJ5HltW97dvxs9efXSUNfsKL82yC3gAoAAAAAAAAAAAAAAAAAAAAAAAAAACv7RYHlZHmiB2wyN7YYD4r/qaOvRp7TaXWrT72ktP7oxL1dSrk0yuWVSyezVeywP1sBtUtq8HCyT+Oh1MRHk1al7endJdZebXYWUzTOsDPZbEvOcvjv1T/wC44ePbDXWV0V4PWXg9XylLS/5Rm9WeUxvokpwkuDXNPti12NdqA7AAAAAAAjc1zZYNbseM3ySA5doMw0XQw4ylw4HXk2X+oVpdr5nLlGVNvpreMnyXccm1m00sC44LBJW465fFw5xqh24i1/JiuzXmwIXahfxvmFWWQ44fDtXY+S5OXyKNe/Rv8T7YF/it1aIhtlNmo7MUdGm52SbniLZe1bdL2pvw7l+7bJogAAoAAAAAAAAAAAAAAAAAAAAAAAAAAAeWIwyxK0keoAr9uBnlz3q+K7is2ZVZklssVlTjXKXG/B2dWi3xh/Tl+XkuD0VrU5cRlkMRzXHwAhsh26oziXQ2b2GxK9rD39Sev9knwmvLj4Fk1K3m2xVWbR3LYxmuzfWrX0Zc4+5kXXsbjMsWmExtkYrlXiF6zBLuTek4r3kF310OfEZhXhVrKSXvKJmlWa4GDc/VrF86u22t/hlF/qUq7NL75PpeevLpG/8A1KNdszmWYdXDr7XYemHy6GXJ3YiceHGU5yUYxXi3wRR8tzjF14acqZ4etQWrUYStsaXPRy6uunHkU7MsbbLMIRxtk8XWrI6K3rQddi6k41Lqrn2LtJM5GrDU7tqbtoW6sohvR5TxtsWsPDv6KL43T8ur3tkts7sxXs9GTi5W3WPW/EWvettn3t9ke6K4L8zy2UzOGJpVKlFyq1honzjF9WS71ppyJ0IAAoAAAAAAAAAAAAAAAAAAAAAAAAAAAAAAAAAAAAAIraJSlTJQWrZkOY4GeFk99aas3C6W4m+ZlG2WOeKta3dEgOnZvCxw9F176zjXY4w+c1F6R970RWs6huYaNdtcLb5Qko2RhJKFS0VcddFvNPV+9LidWSYiasjGMmlqTu3mdwlCOGUN6yEZKVlk+gilZW1uwlo5Sa1jLVLRac9TOlsHp6MckhiIRunKW/DRxUbJNNa6aySentJ8NOHvNLMC2YVtE41uyxrrJKqc6tIzkpT68XvNapPnxSNyymqNNFcYNyjurRuTlqnx13nxZr9Tiy6wAVAAAAAAAAAAAAAAAAAAAAAAAAAAAAAAAAAAAAAB8a1KJt7lqS3ki+EDtfh+mpYGTYG3obIvxNGzTKobRYCT3U7Ywbg+3q8d3Xu5+8zSxdHJ+DNI2EzHpYbjAzPH4ayjFU3YaMpaOucIxX8uXOL+i1px7mbJstit+t1fN60Pq56tL3PeX3GR0VvZzM8VhnrpXfLd1evxF3xlf3KWhfsnx3qcoz7IS0l9Ta+L90kpe45bc0xyfjqrwxamx7XoBPUHU5QAAAAAAAAAAAAAAAAAAAAAAAAAAAAAAAAAAAAAODOqempkvA7zyxMN+DXgBh2Y19FZJeJN7G5h6tal3nFtNR0N8vM4cvv9Xsi/ECS9K2E9QzDC4tcIYip1WNf1KnrGXnpNfhJDIcV0u7GfJpwn9rh+u7950ekXCfDeTO2PGeHlC1d+6nuz/wAZN/ZKxkOZb9Ss746PTssS6svfw/I4v6K/Lu/nt4xr2zmMeJpUJe3W9yX2eT96/QlSoZNjugvhP5F8Un4T0Wj/AEX3lvN/DftVz81OtgAG5pAAAAAAAAAAAAAAAAAAAAAAAAAAAAAAAAAAAPjWp9AGV7dYXordSqJ6Gh+kHCareM8A0PZKyObYezDWcY2QlCX0ZxcX+TMx2T1wNtuDu5wnOua/uhJxf6fkXDYvHer2pED6QsH8A5y7o8IYiMLV3b66li89Yt/bNPNXat3DbLLvhqtzDqKergtYvt4a/tqi7ZXjPXqoz7dNJfSXP/f3lFyXE9LFeJPbLYnoZOp9uqX0ocPzj/pOTgt1vn26uevam/SzgA9F54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GEBIPDxQSEhIVFRMXEBMREhEQFBUQExQVFRQQFRIXHCYeGBkjGRUSHy8gJicuLCwsFR4xNTAqNSY3LCkBCQoKDQwOGQ8PGiwcHCQqNSkpKSksLCkpKTUwLCktLCwpLCkpLSwzLCksKSksKSwsKSkpLCkpLDUtNik2KTU1LP/AABEIALABHgMBIgACEQEDEQH/xAAcAAEAAwEBAQEBAAAAAAAAAAAABQYHBAMBAgj/xABCEAACAgADBAYEDAUCBwAAAAAAAQIDBAURBhIhMRMiQVFhcQcUMoEVI0JScnOCkZKhscEWQ1NiorLRJDM0NbPC4f/EABkBAQEAAwEAAAAAAAAAAAAAAAABAgMEBf/EAB8RAQADAAICAwEAAAAAAAAAAAABAhEDEiExQVFhBP/aAAwDAQACEQMRAD8A3EAAAAAAAAAAAAAAAAA58VjoYJOVklFLvYHQCk430jesNwwFLxDXB2SfR0Rf1j9ryiiDxmZY7MP+dinUvmYSKqS8OllrN/kWImVxqR8T1MRxuWQt1c5W2y77brbH+ciJtyqENd2Gj7NJST/UYj+hQfzxXnGMybjTfiYJcl0k5w/DLWJY8j9MeIw2ixVcMRHtlXpVZ56exLy0QmMGyAhtntrsNtPHXD2ayS1nVNblkfOD7PFarxJkgAAAAAAAAAAAAAAAAAAAAAAAAAAAAAAAAHxvQ+lS2x2o+D4uut9Z8/AD12m20hk8XGLTkVijLLdomrMZvOL9jDrXj3OzT/T9/ccWzOVSzexYmxOTb/4eL/8AM/27lxNPy7LVgV3yfOX7LwNmdY/REYTZbVJT0hFcoQSWi7uHBe4kK9nKa/k6+fElAYTOiPeRUv5EfuOLF7IUYn5KROggz3M9hJYbWVLZV8TlNblu4mrdf9SvqS83pwfvTNpa1IfO9noZjF8FqBj+M2VtyrTE0TlOEeMbqm4WVPvklxXmtV36F82J9ILx8o4XHNRufCq5Ldhc/mtco2eHJ9mnIjqJz2cu3Xru6nltXsnDE0vF4WPU53VR+T29LXpyS5tdnNcDHzHpfbUwUr0dbXvOYPC4iWuIqWqk+dtXJT+kuCfmn2l1MkAAAAAAAAAAAAAAAAAAAAAAAAAAAAD4ARmfZmssqlLt04GT4tSzi6MJN/Gayn4URfH8T0j95bdr8W8xujRHv4kNs3hVmeOs09npOjX1OH4S++W/95nSPOi+7NZb6tWrGtHJdVfNh2Jef+xNHxLQ+mMzs6AAIAAAAACA2nyZY2tyS4ohdkswdE3TPy4l3sh0iaKBmVHwbilJcE2BXdscvlsNjqsXhlpW5OdS5JP+Zh3/AGtPh4S8DW8vx0czqrvresLIxlF+ElqveV3bXKP4jyyyKWtkI9LV379ab0XnHej9oivQ1nHr+BlS3q6Zvd+rs1kv8ukJ8qv4AKgAAAAAAAAAAAAAAAAAAAAAAAAeOLs6KEn4HscWcS3aZeQFEy19LiLb5fy4zl+BOX7Hz0RU9Kp2PnGuKf0rZObf+J6ZTVv0Yxrm6b9PPo5H79Dkt/D3PxqXu3P/AKzKJyBoQAMQAAAAAAAAKftlTuyjLxLgVfbLio+YEvkct+mOvcZv6Kq/gnNMwwa9mLtSXhVclH/GZpGRQ3aY+RQtlqtzaTMNOW7Nvzfq/wC5JGnAAoAAAAAAAAAAAAAAAAAAAAAAAAHNmNfS1yXgdJ+bI76aAp2zVS6Syt8pbyfk+D/UhfQ5b6rLF4WXCdbhqvGuU65fpEnKl8H4rwbK/ZL+EtoYzfCnGrg+zfs0Ul59LGD8rCSNRABQAAAAAAAAKntPL1i2EF3lpts6NNvsKtgK3mmJdnyYvgBZMFV0NcV4FB9HbWaZnmmMjxj0jrg+/wCMlq17q4fei37V50tncFfie2Fb6NPttl1a4++biQ/oryJ5HltW97dvxs9efXSUNfsKL82yC3gAoAAAAAAAAAAAAAAAAAAAAAAAAAACv7RYHlZHmiB2wyN7YYD4r/qaOvRp7TaXWrT72ktP7oxL1dSrk0yuWVSyezVeywP1sBtUtq8HCyT+Oh1MRHk1al7endJdZebXYWUzTOsDPZbEvOcvjv1T/wC44ePbDXWV0V4PWXg9XylLS/5Rm9WeUxvokpwkuDXNPti12NdqA7AAAAAAAjc1zZYNbseM3ySA5doMw0XQw4ylw4HXk2X+oVpdr5nLlGVNvpreMnyXccm1m00sC44LBJW465fFw5xqh24i1/JiuzXmwIXahfxvmFWWQ44fDtXY+S5OXyKNe/Rv8T7YF/it1aIhtlNmo7MUdGm52SbniLZe1bdL2pvw7l+7bJogAAoAAAAAAAAAAAAAAAAAAAAAAAAAAAeWIwyxK0keoAr9uBnlz3q+K7is2ZVZklssVlTjXKXG/B2dWi3xh/Tl+XkuD0VrU5cRlkMRzXHwAhsh26oziXQ2b2GxK9rD39Sev9knwmvLj4Fk1K3m2xVWbR3LYxmuzfWrX0Zc4+5kXXsbjMsWmExtkYrlXiF6zBLuTek4r3kF310OfEZhXhVrKSXvKJmlWa4GDc/VrF86u22t/hlF/qUq7NL75PpeevLpG/8A1KNdszmWYdXDr7XYemHy6GXJ3YiceHGU5yUYxXi3wRR8tzjF14acqZ4etQWrUYStsaXPRy6uunHkU7MsbbLMIRxtk8XWrI6K3rQddi6k41Lqrn2LtJM5GrDU7tqbtoW6sohvR5TxtsWsPDv6KL43T8ur3tkts7sxXs9GTi5W3WPW/EWvettn3t9ke6K4L8zy2UzOGJpVKlFyq1honzjF9WS71ppyJ0IAAoAAAAAAAAAAAAAAAAAAAAAAAAAAAAAAAAAAAAAIraJSlTJQWrZkOY4GeFk99aas3C6W4m+ZlG2WOeKta3dEgOnZvCxw9F176zjXY4w+c1F6R970RWs6huYaNdtcLb5Qko2RhJKFS0VcddFvNPV+9LidWSYiasjGMmlqTu3mdwlCOGUN6yEZKVlk+gilZW1uwlo5Sa1jLVLRac9TOlsHp6MckhiIRunKW/DRxUbJNNa6aySentJ8NOHvNLMC2YVtE41uyxrrJKqc6tIzkpT68XvNapPnxSNyymqNNFcYNyjurRuTlqnx13nxZr9Tiy6wAVAAAAAAAAAAAAAAAAAAAAAAAAAAAAAAAAAAAAAB8a1KJt7lqS3ki+EDtfh+mpYGTYG3obIvxNGzTKobRYCT3U7Ywbg+3q8d3Xu5+8zSxdHJ+DNI2EzHpYbjAzPH4ayjFU3YaMpaOucIxX8uXOL+i1px7mbJstit+t1fN60Pq56tL3PeX3GR0VvZzM8VhnrpXfLd1evxF3xlf3KWhfsnx3qcoz7IS0l9Ta+L90kpe45bc0xyfjqrwxamx7XoBPUHU5QAAAAAAAAAAAAAAAAAAAAAAAAAAAAAAAAAAAAAODOqempkvA7zyxMN+DXgBh2Y19FZJeJN7G5h6tal3nFtNR0N8vM4cvv9Xsi/ECS9K2E9QzDC4tcIYip1WNf1KnrGXnpNfhJDIcV0u7GfJpwn9rh+u7950ekXCfDeTO2PGeHlC1d+6nuz/wAZN/ZKxkOZb9Ss746PTssS6svfw/I4v6K/Lu/nt4xr2zmMeJpUJe3W9yX2eT96/QlSoZNjugvhP5F8Un4T0Wj/AEX3lvN/DftVz81OtgAG5pAAAAAAAAAAAAAAAAAAAAAAAAAAAAAAAAAAAPjWp9AGV7dYXordSqJ6Gh+kHCareM8A0PZKyObYezDWcY2QlCX0ZxcX+TMx2T1wNtuDu5wnOua/uhJxf6fkXDYvHer2pED6QsH8A5y7o8IYiMLV3b66li89Yt/bNPNXat3DbLLvhqtzDqKergtYvt4a/tqi7ZXjPXqoz7dNJfSXP/f3lFyXE9LFeJPbLYnoZOp9uqX0ocPzj/pOTgt1vn26uevam/SzgA9F54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37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681436" y="2895600"/>
            <a:ext cx="4078715" cy="1447800"/>
          </a:xfrm>
          <a:prstGeom prst="wedgeRoundRectCallout">
            <a:avLst>
              <a:gd name="adj1" fmla="val -57938"/>
              <a:gd name="adj2" fmla="val 33249"/>
              <a:gd name="adj3" fmla="val 16667"/>
            </a:avLst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25 Windows 8 Apps:</a:t>
            </a:r>
          </a:p>
          <a:p>
            <a:pPr algn="ctr"/>
            <a:r>
              <a:rPr lang="en-US" sz="2400" dirty="0" smtClean="0"/>
              <a:t>Average 1,587 lines of code</a:t>
            </a:r>
          </a:p>
          <a:p>
            <a:pPr algn="ctr"/>
            <a:r>
              <a:rPr lang="en-US" sz="2400" dirty="0" smtClean="0"/>
              <a:t>Approx. 30,000 lines of stubs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79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Rockwell" pitchFamily="18" charset="0"/>
              </a:rPr>
              <a:t>Evaluation: Summary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technique </a:t>
            </a:r>
            <a:r>
              <a:rPr lang="en-US" sz="2800" b="1" dirty="0" smtClean="0"/>
              <a:t>improves</a:t>
            </a:r>
            <a:r>
              <a:rPr lang="en-US" sz="2800" dirty="0" smtClean="0"/>
              <a:t> call graph resolution</a:t>
            </a:r>
          </a:p>
          <a:p>
            <a:endParaRPr lang="en-US" sz="2800" dirty="0" smtClean="0"/>
          </a:p>
          <a:p>
            <a:r>
              <a:rPr lang="en-US" sz="2800" dirty="0" smtClean="0"/>
              <a:t>Unification is both </a:t>
            </a:r>
            <a:r>
              <a:rPr lang="en-US" sz="2800" b="1" dirty="0" smtClean="0"/>
              <a:t>effective</a:t>
            </a:r>
            <a:r>
              <a:rPr lang="en-US" sz="2800" dirty="0" smtClean="0"/>
              <a:t> and </a:t>
            </a:r>
            <a:r>
              <a:rPr lang="en-US" sz="2800" b="1" dirty="0" smtClean="0"/>
              <a:t>precise</a:t>
            </a:r>
          </a:p>
          <a:p>
            <a:endParaRPr lang="en-US" sz="2800" dirty="0" smtClean="0"/>
          </a:p>
          <a:p>
            <a:r>
              <a:rPr lang="en-US" sz="2800" dirty="0" smtClean="0"/>
              <a:t>The technique improves auto-completion compared to what is found in four widely used IDEs</a:t>
            </a:r>
          </a:p>
          <a:p>
            <a:endParaRPr lang="en-US" sz="2800" dirty="0" smtClean="0"/>
          </a:p>
          <a:p>
            <a:r>
              <a:rPr lang="en-US" sz="2800" dirty="0" smtClean="0"/>
              <a:t>Analysis completes in a reasonable amount of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1" y="3735178"/>
            <a:ext cx="5181171" cy="26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62" y="1296777"/>
            <a:ext cx="5146538" cy="263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Call Graph Resolution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1922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613829"/>
            <a:ext cx="151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Partial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61359" y="1500518"/>
            <a:ext cx="3276600" cy="1295400"/>
          </a:xfrm>
          <a:prstGeom prst="wedgeRoundRectCallout">
            <a:avLst>
              <a:gd name="adj1" fmla="val 68622"/>
              <a:gd name="adj2" fmla="val -1330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Median </a:t>
            </a:r>
            <a:r>
              <a:rPr lang="en-US" sz="2800" b="1" dirty="0"/>
              <a:t>baseline</a:t>
            </a:r>
            <a:r>
              <a:rPr lang="en-US" sz="2800" dirty="0"/>
              <a:t> resolution is </a:t>
            </a:r>
            <a:r>
              <a:rPr lang="en-US" sz="2800" b="1" dirty="0" smtClean="0"/>
              <a:t>71.5%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30737" y="4114800"/>
            <a:ext cx="3307222" cy="1264767"/>
          </a:xfrm>
          <a:prstGeom prst="wedgeRoundRectCallout">
            <a:avLst>
              <a:gd name="adj1" fmla="val 68908"/>
              <a:gd name="adj2" fmla="val -133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Median </a:t>
            </a:r>
            <a:r>
              <a:rPr lang="en-US" sz="2800" b="1" dirty="0" smtClean="0"/>
              <a:t>partial</a:t>
            </a:r>
            <a:r>
              <a:rPr lang="en-US" sz="2800" dirty="0" smtClean="0"/>
              <a:t> resolution is </a:t>
            </a:r>
            <a:r>
              <a:rPr lang="en-US" sz="2800" b="1" dirty="0" smtClean="0"/>
              <a:t>81.5%</a:t>
            </a:r>
          </a:p>
        </p:txBody>
      </p:sp>
    </p:spTree>
    <p:extLst>
      <p:ext uri="{BB962C8B-B14F-4D97-AF65-F5344CB8AC3E}">
        <p14:creationId xmlns:p14="http://schemas.microsoft.com/office/powerpoint/2010/main" val="98966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r"/>
            <a:r>
              <a:rPr lang="en-US" dirty="0" smtClean="0"/>
              <a:t>1is </a:t>
            </a:r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00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JavaScript programs on the web are streaming</a:t>
            </a:r>
          </a:p>
          <a:p>
            <a:endParaRPr lang="en-US" dirty="0"/>
          </a:p>
          <a:p>
            <a:r>
              <a:rPr lang="en-US" dirty="0"/>
              <a:t>Fully static analysis pointer analysis is not possible, calling for a hybrid approach</a:t>
            </a:r>
          </a:p>
          <a:p>
            <a:endParaRPr lang="en-US" dirty="0"/>
          </a:p>
          <a:p>
            <a:r>
              <a:rPr lang="en-US" dirty="0"/>
              <a:t>Setting: analyzing pages before they reach the browser</a:t>
            </a: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Gulfstream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06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Validating Results</a:t>
            </a:r>
            <a:endParaRPr lang="en-US" sz="48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15" y="1673225"/>
            <a:ext cx="2688369" cy="47180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Incomplete</a:t>
            </a:r>
            <a:r>
              <a:rPr lang="en-US" dirty="0"/>
              <a:t> </a:t>
            </a:r>
            <a:r>
              <a:rPr lang="en-US" dirty="0" smtClean="0"/>
              <a:t>is # of </a:t>
            </a:r>
            <a:r>
              <a:rPr lang="en-US" dirty="0"/>
              <a:t>call sites which are sound, but have </a:t>
            </a:r>
            <a:r>
              <a:rPr lang="en-US" dirty="0" smtClean="0"/>
              <a:t>some spurious </a:t>
            </a:r>
            <a:r>
              <a:rPr lang="en-US" dirty="0"/>
              <a:t>targets (i.e. imprecision is present)</a:t>
            </a:r>
          </a:p>
          <a:p>
            <a:r>
              <a:rPr lang="en-US" b="1" dirty="0"/>
              <a:t>Unsound </a:t>
            </a:r>
            <a:r>
              <a:rPr lang="en-US" dirty="0" smtClean="0"/>
              <a:t>is the </a:t>
            </a:r>
            <a:r>
              <a:rPr lang="en-US" dirty="0"/>
              <a:t>number of call sites for which some call targets </a:t>
            </a:r>
            <a:r>
              <a:rPr lang="en-US" dirty="0" smtClean="0"/>
              <a:t>are missing </a:t>
            </a:r>
            <a:r>
              <a:rPr lang="en-US" dirty="0"/>
              <a:t>(i.e. the set of targets is too small )</a:t>
            </a:r>
          </a:p>
          <a:p>
            <a:r>
              <a:rPr lang="en-US" b="1" dirty="0" smtClean="0"/>
              <a:t>Stubs</a:t>
            </a:r>
            <a:r>
              <a:rPr lang="en-US" dirty="0" smtClean="0"/>
              <a:t> </a:t>
            </a:r>
            <a:r>
              <a:rPr lang="en-US" dirty="0"/>
              <a:t>is the number of call sites which were unresolved </a:t>
            </a:r>
            <a:r>
              <a:rPr lang="en-US" dirty="0" smtClean="0"/>
              <a:t>due to </a:t>
            </a:r>
            <a:r>
              <a:rPr lang="en-US" dirty="0"/>
              <a:t>missing or faulty stubs.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Rockwell" pitchFamily="18" charset="0"/>
              </a:rPr>
              <a:t>Auto-complete</a:t>
            </a:r>
            <a:endParaRPr lang="en-US" sz="48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compared our technique to the auto-complete in four popular IDEs:</a:t>
            </a:r>
          </a:p>
          <a:p>
            <a:pPr lvl="1"/>
            <a:r>
              <a:rPr lang="en-US" dirty="0" smtClean="0"/>
              <a:t>Eclipse for JavaScript developers</a:t>
            </a:r>
          </a:p>
          <a:p>
            <a:pPr lvl="1"/>
            <a:r>
              <a:rPr lang="en-US" dirty="0" err="1" smtClean="0"/>
              <a:t>IntelliJ</a:t>
            </a:r>
            <a:r>
              <a:rPr lang="en-US" dirty="0" smtClean="0"/>
              <a:t> IDEA</a:t>
            </a:r>
          </a:p>
          <a:p>
            <a:pPr lvl="1"/>
            <a:r>
              <a:rPr lang="en-US" dirty="0" smtClean="0"/>
              <a:t>Visual Studio 2010</a:t>
            </a:r>
          </a:p>
          <a:p>
            <a:pPr lvl="1"/>
            <a:r>
              <a:rPr lang="en-US" i="1" dirty="0" smtClean="0"/>
              <a:t>Visual Studio 2012</a:t>
            </a:r>
          </a:p>
          <a:p>
            <a:endParaRPr lang="en-US" dirty="0" smtClean="0"/>
          </a:p>
          <a:p>
            <a:r>
              <a:rPr lang="en-US" dirty="0" smtClean="0"/>
              <a:t>In all cases, where libraries were involved, our technique was an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Rockwell" pitchFamily="18" charset="0"/>
              </a:rPr>
              <a:t>Auto-complete</a:t>
            </a:r>
            <a:endParaRPr lang="en-US" sz="4800" dirty="0">
              <a:latin typeface="Rockwell" pitchFamily="18" charset="0"/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6" y="1600200"/>
            <a:ext cx="769990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ckwell" pitchFamily="18" charset="0"/>
              </a:rPr>
              <a:t>Running Times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43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633671" y="1732660"/>
            <a:ext cx="2771686" cy="1066800"/>
          </a:xfrm>
          <a:prstGeom prst="wedgeRoundRectCallout">
            <a:avLst>
              <a:gd name="adj1" fmla="val -26113"/>
              <a:gd name="adj2" fmla="val 679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Median runtime for partial is 10.5 sec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257800" y="1371600"/>
            <a:ext cx="2769550" cy="1066800"/>
          </a:xfrm>
          <a:prstGeom prst="wedgeRoundRectCallout">
            <a:avLst>
              <a:gd name="adj1" fmla="val 55999"/>
              <a:gd name="adj2" fmla="val 1924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All benchmarks complete within 22.0 </a:t>
            </a:r>
            <a:r>
              <a:rPr lang="en-US" sz="2400" dirty="0" smtClean="0"/>
              <a:t>sec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17250" y="4495800"/>
            <a:ext cx="2769550" cy="1066800"/>
          </a:xfrm>
          <a:prstGeom prst="wedgeRoundRectCallout">
            <a:avLst>
              <a:gd name="adj1" fmla="val -25462"/>
              <a:gd name="adj2" fmla="val -624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Analysis is not incremental – room for improvement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1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Rockwell" pitchFamily="18" charset="0"/>
              </a:rPr>
              <a:t>Conclusion</a:t>
            </a:r>
            <a:endParaRPr lang="en-US" sz="5400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We have presented a technique for handling large and complex libraries in static analysis of JavaScript applications</a:t>
            </a:r>
          </a:p>
          <a:p>
            <a:pPr lvl="1"/>
            <a:r>
              <a:rPr lang="en-US" dirty="0" smtClean="0"/>
              <a:t>It is based on pointer analysis and use analysis</a:t>
            </a:r>
          </a:p>
          <a:p>
            <a:pPr lvl="1"/>
            <a:r>
              <a:rPr lang="en-US" dirty="0" smtClean="0"/>
              <a:t>It is implemented declaratively in </a:t>
            </a:r>
            <a:r>
              <a:rPr lang="en-US" dirty="0" err="1" smtClean="0"/>
              <a:t>Datalog</a:t>
            </a:r>
            <a:endParaRPr lang="en-US" dirty="0" smtClean="0"/>
          </a:p>
          <a:p>
            <a:pPr lvl="1"/>
            <a:r>
              <a:rPr lang="en-US" dirty="0" smtClean="0"/>
              <a:t>It exists in two flavors: </a:t>
            </a:r>
            <a:r>
              <a:rPr lang="en-US" i="1" dirty="0" smtClean="0"/>
              <a:t>partial</a:t>
            </a:r>
            <a:r>
              <a:rPr lang="en-US" dirty="0" smtClean="0"/>
              <a:t> and </a:t>
            </a:r>
            <a:r>
              <a:rPr lang="en-US" i="1" dirty="0" smtClean="0"/>
              <a:t>full</a:t>
            </a:r>
            <a:r>
              <a:rPr lang="en-US" dirty="0" smtClean="0"/>
              <a:t> inference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evaluated our technique on 25 Windows 8 applications</a:t>
            </a:r>
          </a:p>
          <a:p>
            <a:pPr lvl="1"/>
            <a:r>
              <a:rPr lang="en-US" dirty="0"/>
              <a:t>Call graph resolution is improved</a:t>
            </a:r>
          </a:p>
          <a:p>
            <a:pPr lvl="1"/>
            <a:r>
              <a:rPr lang="en-US" dirty="0"/>
              <a:t>Running time is reasonable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improve on auto-complete compared to four widely available JavaScript IDEs</a:t>
            </a:r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shown a variety of practical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A10C-11E6-4D5F-84C4-C0A2C10C739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Rockwell" pitchFamily="18" charset="0"/>
              </a:rPr>
              <a:t>Two Issues in </a:t>
            </a:r>
            <a:br>
              <a:rPr lang="en-US" b="1" dirty="0" smtClean="0">
                <a:latin typeface="Rockwell" pitchFamily="18" charset="0"/>
              </a:rPr>
            </a:br>
            <a:r>
              <a:rPr lang="en-US" b="1" dirty="0" smtClean="0">
                <a:latin typeface="Rockwell" pitchFamily="18" charset="0"/>
              </a:rPr>
              <a:t>JavaScript Pointer Analysis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4040188" cy="63976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Gulfstream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JavaScript programs on the web are streaming</a:t>
            </a:r>
          </a:p>
          <a:p>
            <a:endParaRPr lang="en-US" dirty="0" smtClean="0"/>
          </a:p>
          <a:p>
            <a:r>
              <a:rPr lang="en-US" dirty="0" smtClean="0"/>
              <a:t>Fully static analysis pointer analysis is not possible, calling for a hybrid approach</a:t>
            </a:r>
          </a:p>
          <a:p>
            <a:endParaRPr lang="en-US" dirty="0"/>
          </a:p>
          <a:p>
            <a:r>
              <a:rPr lang="en-US" dirty="0" smtClean="0"/>
              <a:t>Setting: analyzing pages before they reach the browser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041775" cy="639762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 err="1" smtClean="0"/>
              <a:t>JSCap</a:t>
            </a:r>
            <a:endParaRPr lang="en-US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JavaScript programs </a:t>
            </a:r>
            <a:r>
              <a:rPr lang="en-US" dirty="0" err="1" smtClean="0"/>
              <a:t>interop</a:t>
            </a:r>
            <a:r>
              <a:rPr lang="en-US" dirty="0" smtClean="0"/>
              <a:t> with a set of reach APIs such as the DOM</a:t>
            </a:r>
          </a:p>
          <a:p>
            <a:endParaRPr lang="en-US" dirty="0" smtClean="0"/>
          </a:p>
          <a:p>
            <a:r>
              <a:rPr lang="en-US" dirty="0" smtClean="0"/>
              <a:t>We need to understand these APIs for analysis to be useful</a:t>
            </a:r>
          </a:p>
          <a:p>
            <a:endParaRPr lang="en-US" dirty="0" smtClean="0"/>
          </a:p>
          <a:p>
            <a:r>
              <a:rPr lang="en-US" dirty="0" smtClean="0"/>
              <a:t>Setting: analyzing Win8 apps written in 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r"/>
            <a:r>
              <a:rPr lang="en-US" dirty="0" smtClean="0"/>
              <a:t>2is </a:t>
            </a:r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0056"/>
          </a:xfrm>
        </p:spPr>
        <p:txBody>
          <a:bodyPr>
            <a:normAutofit fontScale="92500"/>
          </a:bodyPr>
          <a:lstStyle/>
          <a:p>
            <a:r>
              <a:rPr lang="en-US" dirty="0"/>
              <a:t>JavaScript programs </a:t>
            </a:r>
            <a:r>
              <a:rPr lang="en-US" dirty="0" err="1"/>
              <a:t>interop</a:t>
            </a:r>
            <a:r>
              <a:rPr lang="en-US" dirty="0"/>
              <a:t> with a set of reach APIs such as the DOM</a:t>
            </a:r>
          </a:p>
          <a:p>
            <a:endParaRPr lang="en-US" dirty="0"/>
          </a:p>
          <a:p>
            <a:r>
              <a:rPr lang="en-US" dirty="0"/>
              <a:t>We need to understand these APIs for analysis to be useful</a:t>
            </a:r>
          </a:p>
          <a:p>
            <a:endParaRPr lang="en-US" dirty="0"/>
          </a:p>
          <a:p>
            <a:r>
              <a:rPr lang="en-US" dirty="0"/>
              <a:t>Setting: analyzing Win8 apps written in JavaScript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48200" y="53340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smtClean="0"/>
              <a:t>Use analysis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82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Gulfstream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defTabSz="457200"/>
            <a:r>
              <a:rPr lang="en-US" i="1" dirty="0" smtClean="0">
                <a:solidFill>
                  <a:srgbClr val="000000"/>
                </a:solidFill>
              </a:rPr>
              <a:t>Staged </a:t>
            </a:r>
            <a:r>
              <a:rPr lang="en-US" i="1" dirty="0">
                <a:solidFill>
                  <a:srgbClr val="000000"/>
                </a:solidFill>
              </a:rPr>
              <a:t>Static Analysis for Streaming </a:t>
            </a:r>
            <a:r>
              <a:rPr lang="en-US" i="1" dirty="0" smtClean="0">
                <a:solidFill>
                  <a:srgbClr val="000000"/>
                </a:solidFill>
              </a:rPr>
              <a:t> JavaScript Applications</a:t>
            </a:r>
            <a:r>
              <a:rPr lang="en-US" dirty="0" smtClean="0">
                <a:solidFill>
                  <a:srgbClr val="000000"/>
                </a:solidFill>
              </a:rPr>
              <a:t>, Salvatore </a:t>
            </a:r>
            <a:r>
              <a:rPr lang="en-US" dirty="0" err="1" smtClean="0">
                <a:solidFill>
                  <a:srgbClr val="000000"/>
                </a:solidFill>
              </a:rPr>
              <a:t>Guarnieri</a:t>
            </a:r>
            <a:r>
              <a:rPr lang="en-US" dirty="0" smtClean="0">
                <a:solidFill>
                  <a:srgbClr val="000000"/>
                </a:solidFill>
              </a:rPr>
              <a:t>, Ben Livshits, </a:t>
            </a:r>
            <a:r>
              <a:rPr lang="en-US" dirty="0" err="1" smtClean="0">
                <a:solidFill>
                  <a:srgbClr val="000000"/>
                </a:solidFill>
              </a:rPr>
              <a:t>WebApps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67" y="1673225"/>
            <a:ext cx="3661065" cy="47180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5400" cap="none" dirty="0">
              <a:latin typeface="Rockwell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5400" b="1" dirty="0">
                <a:latin typeface="Rockwell" pitchFamily="18" charset="0"/>
              </a:rPr>
              <a:t>Whole program analysis? </a:t>
            </a:r>
            <a:endParaRPr lang="en-US" sz="5400" b="1" dirty="0" smtClean="0">
              <a:latin typeface="Rockwell" pitchFamily="18" charset="0"/>
            </a:endParaRPr>
          </a:p>
          <a:p>
            <a:r>
              <a:rPr lang="en-US" sz="5400" b="1" dirty="0" smtClean="0">
                <a:latin typeface="Rockwell" pitchFamily="18" charset="0"/>
              </a:rPr>
              <a:t>What </a:t>
            </a:r>
            <a:r>
              <a:rPr lang="en-US" sz="5400" b="1" dirty="0">
                <a:latin typeface="Rockwell" pitchFamily="18" charset="0"/>
              </a:rPr>
              <a:t>whole program?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CB8FA-E104-4693-BF67-F0596702A5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 descr="inc_load_01.png"/>
          <p:cNvPicPr>
            <a:picLocks noChangeAspect="1"/>
          </p:cNvPicPr>
          <p:nvPr/>
        </p:nvPicPr>
        <p:blipFill>
          <a:blip r:embed="rId2"/>
          <a:srcRect t="2525" b="7778"/>
          <a:stretch>
            <a:fillRect/>
          </a:stretch>
        </p:blipFill>
        <p:spPr>
          <a:xfrm>
            <a:off x="0" y="715818"/>
            <a:ext cx="9144000" cy="5126182"/>
          </a:xfrm>
          <a:prstGeom prst="rect">
            <a:avLst/>
          </a:prstGeom>
        </p:spPr>
      </p:pic>
      <p:pic>
        <p:nvPicPr>
          <p:cNvPr id="6" name="Picture 5" descr="inc_load_01.png"/>
          <p:cNvPicPr>
            <a:picLocks noChangeAspect="1"/>
          </p:cNvPicPr>
          <p:nvPr/>
        </p:nvPicPr>
        <p:blipFill>
          <a:blip r:embed="rId2"/>
          <a:srcRect t="82889" r="44722" b="7778"/>
          <a:stretch>
            <a:fillRect/>
          </a:stretch>
        </p:blipFill>
        <p:spPr>
          <a:xfrm>
            <a:off x="240577" y="2664689"/>
            <a:ext cx="8446223" cy="891310"/>
          </a:xfrm>
          <a:prstGeom prst="rect">
            <a:avLst/>
          </a:prstGeom>
          <a:effectLst>
            <a:glow rad="228600">
              <a:schemeClr val="accent2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977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06 0.40394 L 9.44444E-6 -3.7037E-7 " pathEditMode="relative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0E3A-F376-EC4A-945D-4AFDE1D751C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 descr="inc_load_02.png"/>
          <p:cNvPicPr>
            <a:picLocks noChangeAspect="1"/>
          </p:cNvPicPr>
          <p:nvPr/>
        </p:nvPicPr>
        <p:blipFill>
          <a:blip r:embed="rId3"/>
          <a:srcRect t="2525" b="7778"/>
          <a:stretch>
            <a:fillRect/>
          </a:stretch>
        </p:blipFill>
        <p:spPr>
          <a:xfrm>
            <a:off x="0" y="715818"/>
            <a:ext cx="9144000" cy="5126182"/>
          </a:xfrm>
          <a:prstGeom prst="rect">
            <a:avLst/>
          </a:prstGeom>
        </p:spPr>
      </p:pic>
      <p:pic>
        <p:nvPicPr>
          <p:cNvPr id="8" name="Picture 7" descr="inc_load_02.png"/>
          <p:cNvPicPr>
            <a:picLocks noChangeAspect="1"/>
          </p:cNvPicPr>
          <p:nvPr/>
        </p:nvPicPr>
        <p:blipFill>
          <a:blip r:embed="rId3"/>
          <a:srcRect t="85188" r="49931" b="7778"/>
          <a:stretch>
            <a:fillRect/>
          </a:stretch>
        </p:blipFill>
        <p:spPr>
          <a:xfrm>
            <a:off x="152400" y="2889419"/>
            <a:ext cx="8824724" cy="774805"/>
          </a:xfrm>
          <a:prstGeom prst="rect">
            <a:avLst/>
          </a:prstGeom>
          <a:effectLst>
            <a:glow rad="228600">
              <a:schemeClr val="accent2">
                <a:alpha val="75000"/>
              </a:schemeClr>
            </a:glow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51929" y="2398116"/>
            <a:ext cx="6640142" cy="12661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200" b="1" dirty="0">
                <a:solidFill>
                  <a:schemeClr val="tx1"/>
                </a:solidFill>
              </a:rPr>
              <a:t>JavaScript programs are streaming</a:t>
            </a:r>
          </a:p>
        </p:txBody>
      </p:sp>
    </p:spTree>
    <p:extLst>
      <p:ext uri="{BB962C8B-B14F-4D97-AF65-F5344CB8AC3E}">
        <p14:creationId xmlns:p14="http://schemas.microsoft.com/office/powerpoint/2010/main" val="39222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41 0.35299 L 1.3051E-6 3.7821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1204</Words>
  <Application>Microsoft Office PowerPoint</Application>
  <PresentationFormat>On-screen Show (4:3)</PresentationFormat>
  <Paragraphs>346</Paragraphs>
  <Slides>45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1_Office Theme</vt:lpstr>
      <vt:lpstr>Clarity</vt:lpstr>
      <vt:lpstr>Challenges in  Pointer Analysis  of JavaScript </vt:lpstr>
      <vt:lpstr>PowerPoint Presentation</vt:lpstr>
      <vt:lpstr>PowerPoint Presentation</vt:lpstr>
      <vt:lpstr>PowerPoint Presentation</vt:lpstr>
      <vt:lpstr>PowerPoint Presentation</vt:lpstr>
      <vt:lpstr>Gulfstream</vt:lpstr>
      <vt:lpstr>PowerPoint Presentation</vt:lpstr>
      <vt:lpstr>PowerPoint Presentation</vt:lpstr>
      <vt:lpstr>PowerPoint Presentation</vt:lpstr>
      <vt:lpstr>Facebook Code Exploration</vt:lpstr>
      <vt:lpstr>OWA Code Exploration</vt:lpstr>
      <vt:lpstr>Script Creation</vt:lpstr>
      <vt:lpstr>Plan</vt:lpstr>
      <vt:lpstr>Gulfstream In Action</vt:lpstr>
      <vt:lpstr>Simulated Devices</vt:lpstr>
      <vt:lpstr>Try Different Configurations</vt:lpstr>
      <vt:lpstr>Gulfstream Savings: Fast Devices</vt:lpstr>
      <vt:lpstr>Gulfstream Savings: Slow Devices</vt:lpstr>
      <vt:lpstr>Laptop Running Time Comparison</vt:lpstr>
      <vt:lpstr>Conclusion</vt:lpstr>
      <vt:lpstr>Pointer Analysis and Use Analysis</vt:lpstr>
      <vt:lpstr>Use Analysis</vt:lpstr>
      <vt:lpstr>Motivation:  Win8 App Store</vt:lpstr>
      <vt:lpstr>Win8 &amp; Web Applications</vt:lpstr>
      <vt:lpstr>Practical Applications</vt:lpstr>
      <vt:lpstr>Practical Applications</vt:lpstr>
      <vt:lpstr>Practical Applications</vt:lpstr>
      <vt:lpstr>Practical Applications</vt:lpstr>
      <vt:lpstr>Practical Applications</vt:lpstr>
      <vt:lpstr>Practical Applications</vt:lpstr>
      <vt:lpstr>Canvas Dilemma</vt:lpstr>
      <vt:lpstr>Introducing Use Analysis</vt:lpstr>
      <vt:lpstr>Pointer vs. Use Analysis</vt:lpstr>
      <vt:lpstr>Pointer vs. Use Analysis</vt:lpstr>
      <vt:lpstr>Promises</vt:lpstr>
      <vt:lpstr>Local Storage</vt:lpstr>
      <vt:lpstr>Benchmarks</vt:lpstr>
      <vt:lpstr>Evaluation: Summary</vt:lpstr>
      <vt:lpstr>Call Graph Resolution</vt:lpstr>
      <vt:lpstr>Validating Results</vt:lpstr>
      <vt:lpstr>Auto-complete</vt:lpstr>
      <vt:lpstr>Auto-complete</vt:lpstr>
      <vt:lpstr>Running Times</vt:lpstr>
      <vt:lpstr>Conclusion</vt:lpstr>
      <vt:lpstr>Two Issues in  JavaScript Pointer Analysis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Gulfstream</dc:title>
  <dc:creator>Ben Livshits</dc:creator>
  <cp:lastModifiedBy>Ben Livshits</cp:lastModifiedBy>
  <cp:revision>43</cp:revision>
  <dcterms:created xsi:type="dcterms:W3CDTF">2013-04-15T08:48:38Z</dcterms:created>
  <dcterms:modified xsi:type="dcterms:W3CDTF">2013-04-16T08:34:11Z</dcterms:modified>
</cp:coreProperties>
</file>